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0" r:id="rId2"/>
    <p:sldId id="298" r:id="rId3"/>
    <p:sldId id="299" r:id="rId4"/>
    <p:sldId id="300" r:id="rId5"/>
    <p:sldId id="301" r:id="rId6"/>
    <p:sldId id="263" r:id="rId7"/>
    <p:sldId id="264" r:id="rId8"/>
    <p:sldId id="265" r:id="rId9"/>
    <p:sldId id="271" r:id="rId10"/>
    <p:sldId id="278" r:id="rId11"/>
    <p:sldId id="273" r:id="rId12"/>
    <p:sldId id="292" r:id="rId13"/>
    <p:sldId id="274" r:id="rId14"/>
    <p:sldId id="302" r:id="rId15"/>
    <p:sldId id="303" r:id="rId16"/>
    <p:sldId id="291" r:id="rId17"/>
    <p:sldId id="293" r:id="rId18"/>
    <p:sldId id="284" r:id="rId19"/>
    <p:sldId id="276" r:id="rId20"/>
    <p:sldId id="280" r:id="rId21"/>
    <p:sldId id="279" r:id="rId22"/>
    <p:sldId id="308" r:id="rId23"/>
    <p:sldId id="307" r:id="rId24"/>
    <p:sldId id="309" r:id="rId25"/>
    <p:sldId id="310" r:id="rId26"/>
    <p:sldId id="266" r:id="rId27"/>
    <p:sldId id="282" r:id="rId28"/>
    <p:sldId id="275" r:id="rId29"/>
    <p:sldId id="283" r:id="rId30"/>
    <p:sldId id="277" r:id="rId31"/>
    <p:sldId id="285" r:id="rId32"/>
    <p:sldId id="294" r:id="rId33"/>
    <p:sldId id="311" r:id="rId34"/>
    <p:sldId id="295" r:id="rId35"/>
    <p:sldId id="312" r:id="rId36"/>
    <p:sldId id="313" r:id="rId37"/>
    <p:sldId id="296" r:id="rId38"/>
    <p:sldId id="297" r:id="rId39"/>
    <p:sldId id="286" r:id="rId40"/>
    <p:sldId id="287" r:id="rId41"/>
    <p:sldId id="288" r:id="rId42"/>
    <p:sldId id="289" r:id="rId43"/>
    <p:sldId id="262" r:id="rId4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E423D3-0F62-6941-82EE-AF93C076FF67}" name="Maureen Dansereau" initials="MD" userId="S::md92@queensu.ca::95fa8d7c-a2a2-4c7e-aeff-4bc85cc5d67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serem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51C3C4"/>
    <a:srgbClr val="F7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CA881-9AD7-4A55-B3EB-72A1B4A9F337}" v="41" dt="2023-01-23T19:09:32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3"/>
  </p:normalViewPr>
  <p:slideViewPr>
    <p:cSldViewPr snapToGrid="0" snapToObjects="1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8C01A-53E3-4D1D-99F6-5520A362AE90}" type="doc">
      <dgm:prSet loTypeId="urn:microsoft.com/office/officeart/2005/8/layout/radial2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7602C36-586D-4F61-9540-1F18C584D010}">
      <dgm:prSet phldrT="[Text]" custT="1"/>
      <dgm:spPr>
        <a:solidFill>
          <a:srgbClr val="F7942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CA" sz="1800" dirty="0"/>
            <a:t>High dose IV Vitamin C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CA" sz="1800" dirty="0"/>
            <a:t>x 96 hrs</a:t>
          </a:r>
          <a:endParaRPr lang="en-US" sz="1800" dirty="0"/>
        </a:p>
      </dgm:t>
    </dgm:pt>
    <dgm:pt modelId="{BE3EA8F9-AEA4-4097-BA6F-D5CDE611060D}" type="parTrans" cxnId="{609F403E-77CC-4965-93A3-FA0CF36751DF}">
      <dgm:prSet/>
      <dgm:spPr/>
      <dgm:t>
        <a:bodyPr/>
        <a:lstStyle/>
        <a:p>
          <a:endParaRPr lang="en-US"/>
        </a:p>
      </dgm:t>
    </dgm:pt>
    <dgm:pt modelId="{8C535B28-8FC3-431C-ACAD-A2F3B3DBC5C0}" type="sibTrans" cxnId="{609F403E-77CC-4965-93A3-FA0CF36751DF}">
      <dgm:prSet/>
      <dgm:spPr/>
      <dgm:t>
        <a:bodyPr/>
        <a:lstStyle/>
        <a:p>
          <a:endParaRPr lang="en-US"/>
        </a:p>
      </dgm:t>
    </dgm:pt>
    <dgm:pt modelId="{781AA9C0-BB84-4504-B715-E6FB3C38D51B}">
      <dgm:prSet phldrT="[Text]" custT="1"/>
      <dgm:spPr>
        <a:solidFill>
          <a:srgbClr val="F7942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CA" sz="1800" dirty="0"/>
            <a:t>Placebo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CA" sz="1800" dirty="0"/>
            <a:t>x 96 hrs</a:t>
          </a:r>
          <a:endParaRPr lang="en-US" sz="1800" dirty="0"/>
        </a:p>
      </dgm:t>
    </dgm:pt>
    <dgm:pt modelId="{6B600F1B-7F42-4D14-BD9D-8B97DE5C6A48}" type="parTrans" cxnId="{8737813F-637E-4B22-94A5-D94A28E2D871}">
      <dgm:prSet/>
      <dgm:spPr/>
      <dgm:t>
        <a:bodyPr/>
        <a:lstStyle/>
        <a:p>
          <a:endParaRPr lang="en-US"/>
        </a:p>
      </dgm:t>
    </dgm:pt>
    <dgm:pt modelId="{0832E226-BF93-4B2A-8F0C-7B9DF7051F4E}" type="sibTrans" cxnId="{8737813F-637E-4B22-94A5-D94A28E2D871}">
      <dgm:prSet/>
      <dgm:spPr/>
      <dgm:t>
        <a:bodyPr/>
        <a:lstStyle/>
        <a:p>
          <a:endParaRPr lang="en-US"/>
        </a:p>
      </dgm:t>
    </dgm:pt>
    <dgm:pt modelId="{C043B1EB-C457-4794-AD36-822B3351F360}" type="pres">
      <dgm:prSet presAssocID="{2068C01A-53E3-4D1D-99F6-5520A362AE9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FBCEAFF-02D2-44DA-93A1-636C77D18838}" type="pres">
      <dgm:prSet presAssocID="{2068C01A-53E3-4D1D-99F6-5520A362AE90}" presName="cycle" presStyleCnt="0"/>
      <dgm:spPr/>
    </dgm:pt>
    <dgm:pt modelId="{154F40D5-DEF3-4519-80C8-F1842DFB0215}" type="pres">
      <dgm:prSet presAssocID="{2068C01A-53E3-4D1D-99F6-5520A362AE90}" presName="centerShape" presStyleCnt="0"/>
      <dgm:spPr/>
    </dgm:pt>
    <dgm:pt modelId="{68BAEA1F-EF46-4A3A-87E8-1B07803684E7}" type="pres">
      <dgm:prSet presAssocID="{2068C01A-53E3-4D1D-99F6-5520A362AE90}" presName="connSite" presStyleLbl="node1" presStyleIdx="0" presStyleCnt="3"/>
      <dgm:spPr/>
    </dgm:pt>
    <dgm:pt modelId="{8D6561B6-CB61-49E2-8245-B898AD46B35E}" type="pres">
      <dgm:prSet presAssocID="{2068C01A-53E3-4D1D-99F6-5520A362AE90}" presName="visible" presStyleLbl="node1" presStyleIdx="0" presStyleCnt="3"/>
      <dgm:spPr>
        <a:solidFill>
          <a:srgbClr val="F79420"/>
        </a:solidFill>
      </dgm:spPr>
    </dgm:pt>
    <dgm:pt modelId="{E993026A-A034-4258-A1F7-7AED637F2EDA}" type="pres">
      <dgm:prSet presAssocID="{BE3EA8F9-AEA4-4097-BA6F-D5CDE611060D}" presName="Name25" presStyleLbl="parChTrans1D1" presStyleIdx="0" presStyleCnt="2"/>
      <dgm:spPr/>
    </dgm:pt>
    <dgm:pt modelId="{140F1D00-EB73-4496-97BE-2702656FC784}" type="pres">
      <dgm:prSet presAssocID="{77602C36-586D-4F61-9540-1F18C584D010}" presName="node" presStyleCnt="0"/>
      <dgm:spPr/>
    </dgm:pt>
    <dgm:pt modelId="{BB2EF213-5FDE-489C-972E-C4D9D3BD0403}" type="pres">
      <dgm:prSet presAssocID="{77602C36-586D-4F61-9540-1F18C584D010}" presName="parentNode" presStyleLbl="node1" presStyleIdx="1" presStyleCnt="3" custScaleX="120313" custScaleY="120313">
        <dgm:presLayoutVars>
          <dgm:chMax val="1"/>
          <dgm:bulletEnabled val="1"/>
        </dgm:presLayoutVars>
      </dgm:prSet>
      <dgm:spPr/>
    </dgm:pt>
    <dgm:pt modelId="{7C082625-DD6C-41FC-B417-40A72F14E68B}" type="pres">
      <dgm:prSet presAssocID="{77602C36-586D-4F61-9540-1F18C584D010}" presName="childNode" presStyleLbl="revTx" presStyleIdx="0" presStyleCnt="0">
        <dgm:presLayoutVars>
          <dgm:bulletEnabled val="1"/>
        </dgm:presLayoutVars>
      </dgm:prSet>
      <dgm:spPr/>
    </dgm:pt>
    <dgm:pt modelId="{B295BA2F-C908-4904-88BF-7C96AE0194CF}" type="pres">
      <dgm:prSet presAssocID="{6B600F1B-7F42-4D14-BD9D-8B97DE5C6A48}" presName="Name25" presStyleLbl="parChTrans1D1" presStyleIdx="1" presStyleCnt="2"/>
      <dgm:spPr/>
    </dgm:pt>
    <dgm:pt modelId="{1BFB2C25-94B5-41A3-8BE2-EAAE28CE13D7}" type="pres">
      <dgm:prSet presAssocID="{781AA9C0-BB84-4504-B715-E6FB3C38D51B}" presName="node" presStyleCnt="0"/>
      <dgm:spPr/>
    </dgm:pt>
    <dgm:pt modelId="{444A315F-9E86-4F80-B5D3-A79F1EF3F0EA}" type="pres">
      <dgm:prSet presAssocID="{781AA9C0-BB84-4504-B715-E6FB3C38D51B}" presName="parentNode" presStyleLbl="node1" presStyleIdx="2" presStyleCnt="3" custScaleX="120313" custScaleY="120313">
        <dgm:presLayoutVars>
          <dgm:chMax val="1"/>
          <dgm:bulletEnabled val="1"/>
        </dgm:presLayoutVars>
      </dgm:prSet>
      <dgm:spPr/>
    </dgm:pt>
    <dgm:pt modelId="{AA2A7AFB-29C6-45A4-BD35-B0F4839F6E3C}" type="pres">
      <dgm:prSet presAssocID="{781AA9C0-BB84-4504-B715-E6FB3C38D51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9E2DC20-2D26-4271-BD46-DAB8B28ACA89}" type="presOf" srcId="{781AA9C0-BB84-4504-B715-E6FB3C38D51B}" destId="{444A315F-9E86-4F80-B5D3-A79F1EF3F0EA}" srcOrd="0" destOrd="0" presId="urn:microsoft.com/office/officeart/2005/8/layout/radial2"/>
    <dgm:cxn modelId="{609F403E-77CC-4965-93A3-FA0CF36751DF}" srcId="{2068C01A-53E3-4D1D-99F6-5520A362AE90}" destId="{77602C36-586D-4F61-9540-1F18C584D010}" srcOrd="0" destOrd="0" parTransId="{BE3EA8F9-AEA4-4097-BA6F-D5CDE611060D}" sibTransId="{8C535B28-8FC3-431C-ACAD-A2F3B3DBC5C0}"/>
    <dgm:cxn modelId="{8737813F-637E-4B22-94A5-D94A28E2D871}" srcId="{2068C01A-53E3-4D1D-99F6-5520A362AE90}" destId="{781AA9C0-BB84-4504-B715-E6FB3C38D51B}" srcOrd="1" destOrd="0" parTransId="{6B600F1B-7F42-4D14-BD9D-8B97DE5C6A48}" sibTransId="{0832E226-BF93-4B2A-8F0C-7B9DF7051F4E}"/>
    <dgm:cxn modelId="{D215014D-56AA-4D59-A170-D8FA05CFF8A7}" type="presOf" srcId="{6B600F1B-7F42-4D14-BD9D-8B97DE5C6A48}" destId="{B295BA2F-C908-4904-88BF-7C96AE0194CF}" srcOrd="0" destOrd="0" presId="urn:microsoft.com/office/officeart/2005/8/layout/radial2"/>
    <dgm:cxn modelId="{B3253E71-5C97-4724-A3C3-665275071DD0}" type="presOf" srcId="{2068C01A-53E3-4D1D-99F6-5520A362AE90}" destId="{C043B1EB-C457-4794-AD36-822B3351F360}" srcOrd="0" destOrd="0" presId="urn:microsoft.com/office/officeart/2005/8/layout/radial2"/>
    <dgm:cxn modelId="{4C74B98B-A312-4CE9-B111-61B5DE70567E}" type="presOf" srcId="{BE3EA8F9-AEA4-4097-BA6F-D5CDE611060D}" destId="{E993026A-A034-4258-A1F7-7AED637F2EDA}" srcOrd="0" destOrd="0" presId="urn:microsoft.com/office/officeart/2005/8/layout/radial2"/>
    <dgm:cxn modelId="{64AB6FBB-AC22-4326-8537-A5B1DA8C9046}" type="presOf" srcId="{77602C36-586D-4F61-9540-1F18C584D010}" destId="{BB2EF213-5FDE-489C-972E-C4D9D3BD0403}" srcOrd="0" destOrd="0" presId="urn:microsoft.com/office/officeart/2005/8/layout/radial2"/>
    <dgm:cxn modelId="{4BA6D391-8810-433C-8877-294A2BBCA1A1}" type="presParOf" srcId="{C043B1EB-C457-4794-AD36-822B3351F360}" destId="{3FBCEAFF-02D2-44DA-93A1-636C77D18838}" srcOrd="0" destOrd="0" presId="urn:microsoft.com/office/officeart/2005/8/layout/radial2"/>
    <dgm:cxn modelId="{BCE82881-CFF5-442E-A0BC-15641BD69D17}" type="presParOf" srcId="{3FBCEAFF-02D2-44DA-93A1-636C77D18838}" destId="{154F40D5-DEF3-4519-80C8-F1842DFB0215}" srcOrd="0" destOrd="0" presId="urn:microsoft.com/office/officeart/2005/8/layout/radial2"/>
    <dgm:cxn modelId="{966CD13A-8247-438D-8319-B63DACE91672}" type="presParOf" srcId="{154F40D5-DEF3-4519-80C8-F1842DFB0215}" destId="{68BAEA1F-EF46-4A3A-87E8-1B07803684E7}" srcOrd="0" destOrd="0" presId="urn:microsoft.com/office/officeart/2005/8/layout/radial2"/>
    <dgm:cxn modelId="{0EF908C6-983A-4809-8D6F-341024E65185}" type="presParOf" srcId="{154F40D5-DEF3-4519-80C8-F1842DFB0215}" destId="{8D6561B6-CB61-49E2-8245-B898AD46B35E}" srcOrd="1" destOrd="0" presId="urn:microsoft.com/office/officeart/2005/8/layout/radial2"/>
    <dgm:cxn modelId="{DCF34CF3-9722-47D6-A6D3-9C1AC4E70E69}" type="presParOf" srcId="{3FBCEAFF-02D2-44DA-93A1-636C77D18838}" destId="{E993026A-A034-4258-A1F7-7AED637F2EDA}" srcOrd="1" destOrd="0" presId="urn:microsoft.com/office/officeart/2005/8/layout/radial2"/>
    <dgm:cxn modelId="{23537FFF-6A64-4DB0-A03E-4C9C5FE64E16}" type="presParOf" srcId="{3FBCEAFF-02D2-44DA-93A1-636C77D18838}" destId="{140F1D00-EB73-4496-97BE-2702656FC784}" srcOrd="2" destOrd="0" presId="urn:microsoft.com/office/officeart/2005/8/layout/radial2"/>
    <dgm:cxn modelId="{219A408B-D4BC-418D-9191-6F0142825FB9}" type="presParOf" srcId="{140F1D00-EB73-4496-97BE-2702656FC784}" destId="{BB2EF213-5FDE-489C-972E-C4D9D3BD0403}" srcOrd="0" destOrd="0" presId="urn:microsoft.com/office/officeart/2005/8/layout/radial2"/>
    <dgm:cxn modelId="{84DC6313-E68F-4635-ADD1-6CC823E6FB2B}" type="presParOf" srcId="{140F1D00-EB73-4496-97BE-2702656FC784}" destId="{7C082625-DD6C-41FC-B417-40A72F14E68B}" srcOrd="1" destOrd="0" presId="urn:microsoft.com/office/officeart/2005/8/layout/radial2"/>
    <dgm:cxn modelId="{BF3989F6-A4E5-486A-9025-7E406C868DD1}" type="presParOf" srcId="{3FBCEAFF-02D2-44DA-93A1-636C77D18838}" destId="{B295BA2F-C908-4904-88BF-7C96AE0194CF}" srcOrd="3" destOrd="0" presId="urn:microsoft.com/office/officeart/2005/8/layout/radial2"/>
    <dgm:cxn modelId="{D4F69557-3F77-4F09-AAA7-0AC1AA4DC4A7}" type="presParOf" srcId="{3FBCEAFF-02D2-44DA-93A1-636C77D18838}" destId="{1BFB2C25-94B5-41A3-8BE2-EAAE28CE13D7}" srcOrd="4" destOrd="0" presId="urn:microsoft.com/office/officeart/2005/8/layout/radial2"/>
    <dgm:cxn modelId="{9F33D0EC-174A-4606-9DD4-59B8B6D987B9}" type="presParOf" srcId="{1BFB2C25-94B5-41A3-8BE2-EAAE28CE13D7}" destId="{444A315F-9E86-4F80-B5D3-A79F1EF3F0EA}" srcOrd="0" destOrd="0" presId="urn:microsoft.com/office/officeart/2005/8/layout/radial2"/>
    <dgm:cxn modelId="{6CF91FBC-F1E1-440E-BF7D-ADC098752241}" type="presParOf" srcId="{1BFB2C25-94B5-41A3-8BE2-EAAE28CE13D7}" destId="{AA2A7AFB-29C6-45A4-BD35-B0F4839F6E3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5BA2F-C908-4904-88BF-7C96AE0194CF}">
      <dsp:nvSpPr>
        <dsp:cNvPr id="0" name=""/>
        <dsp:cNvSpPr/>
      </dsp:nvSpPr>
      <dsp:spPr>
        <a:xfrm rot="1767006">
          <a:off x="1811698" y="2599550"/>
          <a:ext cx="612750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612750" y="3366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3026A-A034-4258-A1F7-7AED637F2EDA}">
      <dsp:nvSpPr>
        <dsp:cNvPr id="0" name=""/>
        <dsp:cNvSpPr/>
      </dsp:nvSpPr>
      <dsp:spPr>
        <a:xfrm rot="19832994">
          <a:off x="1811698" y="1397124"/>
          <a:ext cx="612750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612750" y="3366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561B6-CB61-49E2-8245-B898AD46B35E}">
      <dsp:nvSpPr>
        <dsp:cNvPr id="0" name=""/>
        <dsp:cNvSpPr/>
      </dsp:nvSpPr>
      <dsp:spPr>
        <a:xfrm>
          <a:off x="-86753" y="891976"/>
          <a:ext cx="2280046" cy="2280046"/>
        </a:xfrm>
        <a:prstGeom prst="ellipse">
          <a:avLst/>
        </a:prstGeom>
        <a:solidFill>
          <a:srgbClr val="F794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EF213-5FDE-489C-972E-C4D9D3BD0403}">
      <dsp:nvSpPr>
        <dsp:cNvPr id="0" name=""/>
        <dsp:cNvSpPr/>
      </dsp:nvSpPr>
      <dsp:spPr>
        <a:xfrm>
          <a:off x="2278520" y="52575"/>
          <a:ext cx="1645915" cy="1645915"/>
        </a:xfrm>
        <a:prstGeom prst="ellipse">
          <a:avLst/>
        </a:prstGeom>
        <a:solidFill>
          <a:srgbClr val="F794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CA" sz="1800" kern="1200" dirty="0"/>
            <a:t>High dose IV Vitamin C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CA" sz="1800" kern="1200" dirty="0"/>
            <a:t>x 96 hrs</a:t>
          </a:r>
          <a:endParaRPr lang="en-US" sz="1800" kern="1200" dirty="0"/>
        </a:p>
      </dsp:txBody>
      <dsp:txXfrm>
        <a:off x="2519559" y="293614"/>
        <a:ext cx="1163837" cy="1163837"/>
      </dsp:txXfrm>
    </dsp:sp>
    <dsp:sp modelId="{444A315F-9E86-4F80-B5D3-A79F1EF3F0EA}">
      <dsp:nvSpPr>
        <dsp:cNvPr id="0" name=""/>
        <dsp:cNvSpPr/>
      </dsp:nvSpPr>
      <dsp:spPr>
        <a:xfrm>
          <a:off x="2278520" y="2365509"/>
          <a:ext cx="1645915" cy="1645915"/>
        </a:xfrm>
        <a:prstGeom prst="ellipse">
          <a:avLst/>
        </a:prstGeom>
        <a:solidFill>
          <a:srgbClr val="F794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CA" sz="1800" kern="1200" dirty="0"/>
            <a:t>Placebo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CA" sz="1800" kern="1200" dirty="0"/>
            <a:t>x 96 hrs</a:t>
          </a:r>
          <a:endParaRPr lang="en-US" sz="1800" kern="1200" dirty="0"/>
        </a:p>
      </dsp:txBody>
      <dsp:txXfrm>
        <a:off x="2519559" y="2606548"/>
        <a:ext cx="1163837" cy="1163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A9E0B-6D79-4326-9341-2E833BD3533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D4B0C-7329-4432-8F44-B0543E8CD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6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1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1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UPDATE:  Until HOSPITAL discharge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5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4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using </a:t>
            </a:r>
            <a:r>
              <a:rPr lang="en-US" dirty="0" err="1"/>
              <a:t>combinatins</a:t>
            </a:r>
            <a:r>
              <a:rPr lang="en-US" dirty="0"/>
              <a:t> easily misunderstood via phone such as ‘B’ and ‘D’, ‘F’ and ‘S’, ‘M’ and ‘N’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5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3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using </a:t>
            </a:r>
            <a:r>
              <a:rPr lang="en-US" dirty="0" err="1"/>
              <a:t>combinatins</a:t>
            </a:r>
            <a:r>
              <a:rPr lang="en-US" dirty="0"/>
              <a:t> easily misunderstood via phone such as ‘B’ and ‘D’, ‘F’ and ‘S’, ‘M’ and ‘N’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4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– </a:t>
            </a:r>
            <a:r>
              <a:rPr lang="en-US" dirty="0" err="1"/>
              <a:t>Ascor</a:t>
            </a:r>
            <a:r>
              <a:rPr lang="en-US" dirty="0"/>
              <a:t> / </a:t>
            </a:r>
            <a:r>
              <a:rPr lang="en-US" dirty="0" err="1"/>
              <a:t>McGuff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4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5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Pre-prepared doses discussed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9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35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</a:t>
            </a:r>
            <a:r>
              <a:rPr lang="en-CA" baseline="0" dirty="0"/>
              <a:t> adjusting for obesity, dosing all ≥150 kg at 150 kg dose.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86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D4B0C-7329-4432-8F44-B0543E8CDB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D3A6D-AC3E-174B-A623-0D7B419C1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CE370-9D01-504E-87C1-6CAD0AC6A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69D1-438A-E445-BDDD-7ABAEB6C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2BF98-7343-7C47-A76E-1BE5AFEB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0F1F0-2E2F-5C41-A56D-E96B4694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7B4A2-1C8D-9B44-A761-8291FB3ED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ADC8-9335-DA46-925A-E183B0B5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F7F4C-6D72-A945-BC1E-DEFD02A83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1AE5-A140-3C4D-AFBB-65C0CA3A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16B76-E7F2-094B-A4ED-E45CC68A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082E6-BE2A-B147-B90A-209244E4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0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81FE0-5425-804F-85E4-FDE531DAF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23D79-93E7-0540-80D3-D9861944F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B6BB8-240C-3C4C-B330-CDEE73A4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E0C6A-798B-5342-B789-AD5F59EF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A0BE-4674-7741-877A-E54819BD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9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368E-21DB-594C-8980-98BF7B70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0EAD-DD3C-4F4A-BB4F-F80305034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5DD1-BB2F-2B47-AEC8-DE737C2F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4E1D1-A6A7-1946-AB7D-B3A8CAE3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53A84-3EEA-7148-BAC0-33701C03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48D8-E9D2-2048-B565-28B588C1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CD745-5D06-DA42-974E-241AD02B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C107-D233-D848-BA1D-B6EAC728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F7586-AF73-2746-B44C-3C4C9359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6A96-54D4-EC4B-8417-065F9345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6FB1-4BFA-F341-A823-1C93A68C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3528-A5DB-624E-A366-BDD354C23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F8F22-D034-D148-9214-BA2EA2A6E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7DA07-1E9C-B04F-B9BC-6599189F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03D3B-7404-9641-923C-65CE84EF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8DC75-1560-C046-AD72-06549966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E71B-85F1-4A4B-8FBC-4CA6FB40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BD1F0-77B8-D743-AE8B-E381B4E48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AE8C9-B623-D743-9715-CA112DADB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FBEC5-2432-474E-9937-BACA2A155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62F32-9B6E-1D43-BCF0-26C1B8DCD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117DB-E0A0-B34A-BB4C-22C49D4D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BDD6E-8988-F440-8D7C-5C3A66BE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75A4B-0937-C344-B3EA-0474DC82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5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EF46-24B9-3749-A50D-90D39E36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0A0C8-0553-A44E-8DD7-DCD58D74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427B4-41AC-0540-8ADD-41C737B6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794E5-74E9-CA4C-9D79-D1D1B16B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3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9FF351-D686-7E42-A463-6E5E3842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0F28B-D831-5446-905C-BC381FB5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BF150-B6C8-D349-AA87-EF5D9B9A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9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73D4-35A8-0E46-B594-08BD2AA0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E76E-5354-AF47-AE84-1490C735C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BBCD-48DC-004E-B4CA-6200BC30A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7C8B1-A5DF-B849-9198-1314CF3D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EC9C8-C7C6-0945-BFF1-0C7E889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959C9-A93A-504B-8D10-6863AA88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777A-83BB-154A-8C53-21900D97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8A734-BE70-364B-893C-D64447478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65691-D60D-2B41-88B4-67D51E0F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CF2C5-12C5-094E-881F-5BDD5726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7D75A-0C11-524B-B946-1A0F5EEE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49B41-C467-834E-A26A-58722466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6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E918E-9021-BA49-831C-8C116F43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3270E-2DC6-E347-AB36-4875F8F88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1DBA-5073-6740-AF54-967D2418F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7754-529B-C645-9BE5-A5119458D8E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10408-85B5-1D4C-B435-DD57DA209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B12D5-3655-1940-A04B-F50120DD7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67148-E0BA-4E49-8F3A-15FED1F7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gif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hyperlink" Target="mailto:Maureen.Dansereau@kingstonhsc.ca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gif"/><Relationship Id="rId5" Type="http://schemas.openxmlformats.org/officeDocument/2006/relationships/hyperlink" Target="https://ceru.hpcvl.queensu.ca/EDC2/CRS/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3">
                <a:lumMod val="0"/>
                <a:lumOff val="100000"/>
                <a:alpha val="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EF47D9-C765-2148-BB88-0213AEEF0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24" y="1119796"/>
            <a:ext cx="4572000" cy="933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B3D3D7-C0B0-5453-D96B-904605FEB4EB}"/>
              </a:ext>
            </a:extLst>
          </p:cNvPr>
          <p:cNvSpPr txBox="1"/>
          <p:nvPr/>
        </p:nvSpPr>
        <p:spPr>
          <a:xfrm>
            <a:off x="1423253" y="2723029"/>
            <a:ext cx="6297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/>
              <a:t>Pharmacy Procedures</a:t>
            </a:r>
          </a:p>
        </p:txBody>
      </p:sp>
      <p:pic>
        <p:nvPicPr>
          <p:cNvPr id="3" name="Pharmacy">
            <a:hlinkClick r:id="" action="ppaction://media"/>
            <a:extLst>
              <a:ext uri="{FF2B5EF4-FFF2-40B4-BE49-F238E27FC236}">
                <a16:creationId xmlns:a16="http://schemas.microsoft.com/office/drawing/2014/main" id="{29C0CFFE-0AF4-2FEF-7207-9A4E9024C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5946" y="4405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"/>
    </mc:Choice>
    <mc:Fallback xmlns="">
      <p:transition spd="slow" advTm="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999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1860879" y="226464"/>
            <a:ext cx="5422242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800" b="1" dirty="0">
                <a:solidFill>
                  <a:srgbClr val="51C3C4"/>
                </a:solidFill>
              </a:rPr>
              <a:t>Sample Temperature 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1485821" y="895376"/>
            <a:ext cx="6111765" cy="10695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F79420"/>
              </a:buClr>
            </a:pPr>
            <a:r>
              <a:rPr lang="en-CA" sz="1000" dirty="0"/>
              <a:t>Site Name ___________________________________________________		Site # _____________</a:t>
            </a:r>
          </a:p>
          <a:p>
            <a:pPr>
              <a:spcBef>
                <a:spcPts val="300"/>
              </a:spcBef>
              <a:buClr>
                <a:srgbClr val="F79420"/>
              </a:buClr>
            </a:pPr>
            <a:r>
              <a:rPr lang="en-CA" sz="1000" dirty="0"/>
              <a:t>Investigational Product (IP) Name: ________________________  Manufacturer: ___________________________ Required storage conditions: _________________________________ </a:t>
            </a:r>
            <a:r>
              <a:rPr lang="en-CA" sz="900" i="1" dirty="0"/>
              <a:t>(e.g. 2°- 8° C / 35.6°- 46.4° F protected from light). </a:t>
            </a:r>
            <a:r>
              <a:rPr lang="en-CA" sz="1000" dirty="0"/>
              <a:t>Record temperature daily. Provide comment for days temperature is not recorded. Keep this log with study IP documents. Provided to Central Pharmacy Manager/Unblinded Monitor upon request. </a:t>
            </a:r>
          </a:p>
          <a:p>
            <a:pPr>
              <a:spcBef>
                <a:spcPts val="300"/>
              </a:spcBef>
              <a:buClr>
                <a:srgbClr val="F79420"/>
              </a:buClr>
            </a:pPr>
            <a:r>
              <a:rPr lang="en-CA" sz="1000" dirty="0"/>
              <a:t>Month _____________________   Year ______________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93" y="2007002"/>
            <a:ext cx="6111765" cy="28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BBF5FE-F782-D129-2402-E93AC1B7B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1625" y="4156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14"/>
    </mc:Choice>
    <mc:Fallback xmlns="">
      <p:transition spd="slow" advTm="4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44322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95182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Preparation of 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007165"/>
            <a:ext cx="8141686" cy="36086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hospital pharmacy supplied D5W/NS as diluent (IV mini-bag).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preparation should occur 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using aseptic technique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some sites this will involve use of a laminar flow hood or isolator.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Once prepared, the solution should be clear &amp; colorless, with no visible precipitates.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Protect the prepared solution from light by placing the IV bag inside a light impermeable container or a light protective bag.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using light protective bags, label both IV bag and the light protective bag with the patient label and orders.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Store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2°- 8°C and keep protected from light until administration.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1">
            <a:hlinkClick r:id="" action="ppaction://media"/>
            <a:extLst>
              <a:ext uri="{FF2B5EF4-FFF2-40B4-BE49-F238E27FC236}">
                <a16:creationId xmlns:a16="http://schemas.microsoft.com/office/drawing/2014/main" id="{77141646-7C68-877E-C284-3F05E0447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4017" y="454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7"/>
    </mc:Choice>
    <mc:Fallback xmlns="">
      <p:transition spd="slow" advTm="6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67216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14073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Preparation of 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949443"/>
            <a:ext cx="8141686" cy="36856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600"/>
              </a:spcAft>
              <a:buClr>
                <a:srgbClr val="F79420"/>
              </a:buClr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event the research pharmacy will not be available: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Vitamin C doses may be prepared in advance and, per stability testing, are stable for 14 days under refrigeration and protected from light.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Weekend and holiday doses may be prepared in advance and stored at 2°-8°C and protected from light in a location that is accessible to the nursing staff who will be administering the IP.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the weekend or holiday extends 3 or more days, such as Saturday, Sunday, and Monday, sufficient doses to cover the entire treatment period will be prepared on the last day prior to the weekend/holiday. In the example of a long weekend, as noted above, the additional doses will be prepared on Friday.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2">
            <a:hlinkClick r:id="" action="ppaction://media"/>
            <a:extLst>
              <a:ext uri="{FF2B5EF4-FFF2-40B4-BE49-F238E27FC236}">
                <a16:creationId xmlns:a16="http://schemas.microsoft.com/office/drawing/2014/main" id="{A6C29A04-692B-4ED6-1D0F-17A14629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8694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60"/>
    </mc:Choice>
    <mc:Fallback xmlns="">
      <p:transition spd="slow" advTm="5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3"/>
        <p14:stopEvt time="5966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14684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Dosing and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58904" y="761196"/>
            <a:ext cx="8141686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dose is vitamin C 200mg/kg/day in divided doses, administered q6h, for up to 96 hours (4 days/16 doses) or until hospital discharge.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Patients who weigh more than 150kg will be dosed based on a weight of 150 kg </a:t>
            </a:r>
            <a:r>
              <a:rPr lang="en-CA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(maximum 30000 mg/day, 7500 mg/dose).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total daily dose (mg/day) and single dose (mg/dose) will be calculated by the Central Randomization System (CRS). Additional calculations will need to be done by the pharmacy or unblinded delegate preparing the IP solution.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Vitamin C will be diluted in D5W or 0.9% NaCl to a concentration of 36 mg/mL to 92 mg/mL (inclusive).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Infusion rate ≤ 100 mg/min.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3">
            <a:hlinkClick r:id="" action="ppaction://media"/>
            <a:extLst>
              <a:ext uri="{FF2B5EF4-FFF2-40B4-BE49-F238E27FC236}">
                <a16:creationId xmlns:a16="http://schemas.microsoft.com/office/drawing/2014/main" id="{AB7D42AE-C002-72E2-52B8-F6284AAAD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42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08"/>
    </mc:Choice>
    <mc:Fallback xmlns="">
      <p:transition spd="slow" advTm="8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81245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351053" y="275415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Dosing and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306466" y="920430"/>
            <a:ext cx="8646616" cy="39934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Preparing doses for patients who weigh &lt;50 kg may require withdrawal and disposal of solution from the mini-bag prior to injecting vitamin C into the bag to ensure a concentration of </a:t>
            </a:r>
            <a:r>
              <a:rPr lang="en-CA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36 to 92 mg/</a:t>
            </a:r>
            <a:r>
              <a:rPr lang="en-CA" sz="2000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mL</a:t>
            </a:r>
            <a:r>
              <a:rPr lang="en-CA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C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example below, we use a product concentration of 500 mg/</a:t>
            </a:r>
            <a:r>
              <a:rPr lang="en-CA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mL.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We do not account for mini-bag overfill in the examples that follow: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 kg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 200 mg/kg/day = 7000 mg </a:t>
            </a: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÷ 4 doses = 1750 mg/dose</a:t>
            </a:r>
          </a:p>
          <a:p>
            <a:pPr marL="685800" lvl="1" indent="-342900">
              <a:spcAft>
                <a:spcPts val="600"/>
              </a:spcAft>
              <a:buClr>
                <a:srgbClr val="F79420"/>
              </a:buClr>
              <a:buFont typeface="Courier New" panose="02070309020205020404" pitchFamily="49" charset="0"/>
              <a:buChar char="o"/>
            </a:pP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1750 mg/dose ÷ 500 mg/mL = 3.5 mL added to 50 mL mini-bag = 53.5 mL</a:t>
            </a:r>
          </a:p>
          <a:p>
            <a:pPr marL="685800" lvl="1" indent="-342900">
              <a:spcAft>
                <a:spcPts val="600"/>
              </a:spcAft>
              <a:buClr>
                <a:srgbClr val="F79420"/>
              </a:buClr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1750 mg </a:t>
            </a: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÷ 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53.5 mL = </a:t>
            </a: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32.7 mg/mL (</a:t>
            </a:r>
            <a:r>
              <a:rPr lang="en-CA" sz="2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&lt;36 mg/mL = </a:t>
            </a:r>
            <a:r>
              <a:rPr lang="en-CA" sz="2000" b="1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too low</a:t>
            </a: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 mL mini-bag – 20 mL = 30 mL + 3.5 mL (1750 mg) = 33.5 mL  </a:t>
            </a:r>
          </a:p>
          <a:p>
            <a:pPr marL="685800" lvl="1" indent="-342900">
              <a:spcAft>
                <a:spcPts val="600"/>
              </a:spcAft>
              <a:buClr>
                <a:srgbClr val="F79420"/>
              </a:buClr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1750 mg </a:t>
            </a:r>
            <a:r>
              <a:rPr lang="en-CA" sz="2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÷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33.5 mL = 52.2 mg/mL </a:t>
            </a:r>
            <a:r>
              <a:rPr lang="en-CA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(acceptable, 36 to 92 mg/mL)</a:t>
            </a:r>
            <a:r>
              <a:rPr lang="en-CA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685800" lvl="1" indent="-342900">
              <a:spcAft>
                <a:spcPts val="600"/>
              </a:spcAft>
              <a:buClr>
                <a:srgbClr val="F79420"/>
              </a:buClr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A628C10-FD21-D6E3-E298-425CF7DA0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64"/>
    </mc:Choice>
    <mc:Fallback xmlns="">
      <p:transition spd="slow" advTm="14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351053" y="120767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Dosing and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306465" y="853192"/>
            <a:ext cx="8635829" cy="42242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ensure a final concentration of </a:t>
            </a:r>
            <a:r>
              <a:rPr lang="en-CA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36 to 92 mg/mL 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preparing doses for patients weighing &lt;50 kg, the following is recommended: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weight is 40 to &lt;50 kg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withdraw and </a:t>
            </a:r>
            <a:r>
              <a:rPr lang="en-CA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discard 10 mL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a 50 mL mini-bag.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weight is &lt;40 kg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withdraw and </a:t>
            </a:r>
            <a:r>
              <a:rPr lang="en-CA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discard 20 mL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a 50 mL mini-bag.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Calculations will vary when using different vitamin C concentrations and/or different sized I.V. bags.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site is responsible for ensuring a final vitamin C concentration of 36 to 92 mg/mL is attained.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it is your practice to account for mini-bag overfill, please follow local practice. Ensure your process is clearly documented.</a:t>
            </a:r>
          </a:p>
          <a:p>
            <a:pPr marL="685800" lvl="1" indent="-342900">
              <a:spcAft>
                <a:spcPts val="600"/>
              </a:spcAft>
              <a:buClr>
                <a:srgbClr val="F79420"/>
              </a:buClr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48CE8AC-65EA-6464-1BC5-1A7FF32A1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13"/>
    </mc:Choice>
    <mc:Fallback xmlns="">
      <p:transition spd="slow" advTm="7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341830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Label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190602"/>
            <a:ext cx="8141686" cy="31470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Infusion rate must be ≤ 100 mg/min.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pharmacy/unblinded delegate who has prepared the vitamin C to ensure a concentration of 36 – 92 mg/mL is also responsible for providing the following information on the label for the prepared I.V. solution:</a:t>
            </a:r>
          </a:p>
          <a:p>
            <a:pPr marL="548640" lvl="2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 volume (total mL in the bag of prepared solution) </a:t>
            </a:r>
          </a:p>
          <a:p>
            <a:pPr marL="548640" lvl="2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Minimum infusion time (to ensure a rate ≤ 100 mg/min)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One option for infusion time is to use ranges i.e. for Doses ≤ 6000 mg, infuse IV over 60 mins; For Dose &gt; 6000 mg and up to 7500 mg, infuse IV over 75 mins. (max single dose will not exceed 7500 mg)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6">
            <a:hlinkClick r:id="" action="ppaction://media"/>
            <a:extLst>
              <a:ext uri="{FF2B5EF4-FFF2-40B4-BE49-F238E27FC236}">
                <a16:creationId xmlns:a16="http://schemas.microsoft.com/office/drawing/2014/main" id="{E6DBE795-7CDB-E578-B287-8C58EFCB4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2311" y="4339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26"/>
    </mc:Choice>
    <mc:Fallback xmlns="">
      <p:transition spd="slow" advTm="8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82132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14066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Label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841860"/>
            <a:ext cx="8141686" cy="377795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300"/>
              </a:spcAft>
              <a:buClr>
                <a:srgbClr val="F79420"/>
              </a:buClr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dispensed for administration to study participants should be clearly labeled as in the context of a research study: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Study identification (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VICToRY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Trial)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Name of Site Investigator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Name: Ascorbic Acid OR Placebo (saline 0.9%/D5W)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Participant Name or Initials: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Date IP prepared and expiration date: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Storage conditions: 2°- 8°C and protected from light 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Intravenous administration 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Volume: ________ mL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Minimum Infusion time:  _______ min (≤100 mg/min)</a:t>
            </a:r>
          </a:p>
          <a:p>
            <a:pPr marL="274320" indent="-274320">
              <a:spcAft>
                <a:spcPts val="3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clinical trial use only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7">
            <a:hlinkClick r:id="" action="ppaction://media"/>
            <a:extLst>
              <a:ext uri="{FF2B5EF4-FFF2-40B4-BE49-F238E27FC236}">
                <a16:creationId xmlns:a16="http://schemas.microsoft.com/office/drawing/2014/main" id="{1A349139-12DF-D577-7B93-3CCBE933B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3847" y="439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0"/>
    </mc:Choice>
    <mc:Fallback xmlns="">
      <p:transition spd="slow" advTm="5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3"/>
        <p14:stopEvt time="58554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61145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Placebo and Maintaining the Blind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003245"/>
            <a:ext cx="8141686" cy="34547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maintain the study blind, placebo/control bags should be prepared so they are indistinguishable from active treatment (vitamin C) bags.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bag volume should be similar to what it would be if the patient was randomized to vitamin C, volume could reveal the treatment arm.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example of our 35 kg patient, you would withdraw solution from the placebo bag to a final volume of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33.5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mL </a:t>
            </a:r>
          </a:p>
          <a:p>
            <a:pPr marL="54864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bags should be refrigerated if vitamin C is prepared in advance and dispensed after being refrigerated.</a:t>
            </a:r>
          </a:p>
          <a:p>
            <a:pPr marL="54864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using Light protective bags for the vitamin C, use Light protective bags for the 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as well.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7327214-B85B-17D8-A70E-3A0E9ABD6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51"/>
    </mc:Choice>
    <mc:Fallback xmlns="">
      <p:transition spd="slow" advTm="6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Central Randomization System (CRS)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F79420"/>
              </a:buClr>
            </a:pPr>
            <a:r>
              <a:rPr lang="en-US" sz="2000" u="sng" dirty="0">
                <a:solidFill>
                  <a:srgbClr val="F79420"/>
                </a:solidFill>
              </a:rPr>
              <a:t>https://ceru.hpcvl.queensu.ca/EDC2/CRS/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9" y="1848143"/>
            <a:ext cx="8039576" cy="2655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19">
            <a:hlinkClick r:id="" action="ppaction://media"/>
            <a:extLst>
              <a:ext uri="{FF2B5EF4-FFF2-40B4-BE49-F238E27FC236}">
                <a16:creationId xmlns:a16="http://schemas.microsoft.com/office/drawing/2014/main" id="{96BC204A-381E-3287-87F1-02E897945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0059" y="4369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"/>
    </mc:Choice>
    <mc:Fallback xmlns="">
      <p:transition spd="slow" advTm="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751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51" y="359816"/>
            <a:ext cx="2803712" cy="722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11674"/>
            <a:ext cx="8141686" cy="31829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600"/>
              </a:spcAft>
              <a:buClr>
                <a:srgbClr val="F79420"/>
              </a:buClr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phase III multi-center randomized trial:</a:t>
            </a:r>
          </a:p>
          <a:p>
            <a:pPr algn="ctr">
              <a:spcAft>
                <a:spcPts val="600"/>
              </a:spcAft>
              <a:buClr>
                <a:srgbClr val="F79420"/>
              </a:buClr>
            </a:pPr>
            <a:r>
              <a:rPr lang="en-US" sz="2400" b="1" dirty="0" err="1">
                <a:solidFill>
                  <a:srgbClr val="F79420"/>
                </a:solidFill>
              </a:rPr>
              <a:t>VItamin</a:t>
            </a:r>
            <a:r>
              <a:rPr lang="en-US" sz="2400" b="1" dirty="0">
                <a:solidFill>
                  <a:srgbClr val="F79420"/>
                </a:solidFill>
              </a:rPr>
              <a:t> C in Thermal </a:t>
            </a:r>
            <a:r>
              <a:rPr lang="en-US" sz="2400" b="1" dirty="0" err="1">
                <a:solidFill>
                  <a:srgbClr val="F79420"/>
                </a:solidFill>
              </a:rPr>
              <a:t>injuRY</a:t>
            </a:r>
            <a:r>
              <a:rPr lang="en-US" sz="2400" b="1" dirty="0">
                <a:solidFill>
                  <a:srgbClr val="F79420"/>
                </a:solidFill>
              </a:rPr>
              <a:t>: The </a:t>
            </a:r>
            <a:r>
              <a:rPr lang="en-US" sz="2400" b="1" dirty="0" err="1">
                <a:solidFill>
                  <a:srgbClr val="F79420"/>
                </a:solidFill>
              </a:rPr>
              <a:t>VICToRY</a:t>
            </a:r>
            <a:r>
              <a:rPr lang="en-US" sz="2400" b="1" dirty="0">
                <a:solidFill>
                  <a:srgbClr val="F79420"/>
                </a:solidFill>
              </a:rPr>
              <a:t> Trial</a:t>
            </a:r>
          </a:p>
          <a:p>
            <a:pPr algn="ctr">
              <a:spcAft>
                <a:spcPts val="600"/>
              </a:spcAft>
              <a:buClr>
                <a:srgbClr val="F79420"/>
              </a:buClr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Clinical trials.gov ID #NCT04138394</a:t>
            </a:r>
          </a:p>
          <a:p>
            <a:pPr algn="ctr">
              <a:buClr>
                <a:srgbClr val="F79420"/>
              </a:buClr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rgbClr val="F79420"/>
              </a:buClr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Sponsor: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Dr. Daren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Heyland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rgbClr val="F79420"/>
              </a:buClr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Principal Investigators: </a:t>
            </a:r>
          </a:p>
          <a:p>
            <a:pPr algn="ctr">
              <a:lnSpc>
                <a:spcPts val="1600"/>
              </a:lnSpc>
              <a:spcAft>
                <a:spcPts val="600"/>
              </a:spcAft>
              <a:buClr>
                <a:srgbClr val="F79420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Daren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Heyland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Critical Care Department, Queen’s University, Kingston, ON, Canada</a:t>
            </a:r>
          </a:p>
          <a:p>
            <a:pPr algn="ctr">
              <a:lnSpc>
                <a:spcPts val="1600"/>
              </a:lnSpc>
              <a:spcAft>
                <a:spcPts val="600"/>
              </a:spcAft>
              <a:buClr>
                <a:srgbClr val="F79420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Christian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Stoppe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Anesthesiology Department, 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Wurzburg University, Wurzburg, Germany</a:t>
            </a:r>
          </a:p>
          <a:p>
            <a:pPr algn="ctr">
              <a:lnSpc>
                <a:spcPts val="1600"/>
              </a:lnSpc>
              <a:spcAft>
                <a:spcPts val="600"/>
              </a:spcAft>
              <a:buClr>
                <a:srgbClr val="F79420"/>
              </a:buClr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Leopoldo </a:t>
            </a:r>
            <a:r>
              <a:rPr lang="en-C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Cancio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Director, U.S. Army Burn Center, USAISR, Fort Sam Houston, TX, U.S.A.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ts val="1600"/>
              </a:lnSpc>
              <a:spcAft>
                <a:spcPts val="600"/>
              </a:spcAft>
              <a:buClr>
                <a:srgbClr val="F79420"/>
              </a:buClr>
            </a:pPr>
            <a:r>
              <a:rPr lang="en-C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Leader</a:t>
            </a: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Maureen Dansereau,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Critical Care Department,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Queen’s University, Kingston, ON, Canada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" y="-414"/>
            <a:ext cx="1676400" cy="447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78" y="4734482"/>
            <a:ext cx="1425086" cy="386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" y="4731299"/>
            <a:ext cx="1293081" cy="369452"/>
          </a:xfrm>
          <a:prstGeom prst="rect">
            <a:avLst/>
          </a:prstGeom>
        </p:spPr>
      </p:pic>
      <p:pic>
        <p:nvPicPr>
          <p:cNvPr id="9" name="Picture 4" descr="CDMRP logo">
            <a:extLst>
              <a:ext uri="{FF2B5EF4-FFF2-40B4-BE49-F238E27FC236}">
                <a16:creationId xmlns:a16="http://schemas.microsoft.com/office/drawing/2014/main" id="{A0DFE68C-EC88-FA40-F957-1EEEF268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79" y="-2448"/>
            <a:ext cx="1425086" cy="454554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C28CA6-AD08-4F4A-DB84-8C757FAA03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027" t="4346" r="10395" b="78586"/>
          <a:stretch/>
        </p:blipFill>
        <p:spPr>
          <a:xfrm>
            <a:off x="4354734" y="4509564"/>
            <a:ext cx="803817" cy="666931"/>
          </a:xfrm>
          <a:prstGeom prst="rect">
            <a:avLst/>
          </a:prstGeom>
        </p:spPr>
      </p:pic>
      <p:pic>
        <p:nvPicPr>
          <p:cNvPr id="5" name="PH slide 2">
            <a:hlinkClick r:id="" action="ppaction://media"/>
            <a:extLst>
              <a:ext uri="{FF2B5EF4-FFF2-40B4-BE49-F238E27FC236}">
                <a16:creationId xmlns:a16="http://schemas.microsoft.com/office/drawing/2014/main" id="{4FEF41EE-48C2-937F-235A-66699FFD3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289" y="449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59"/>
    </mc:Choice>
    <mc:Fallback xmlns="">
      <p:transition spd="slow" advTm="35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5"/>
        <p14:stopEvt time="35859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308212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CRS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009968"/>
            <a:ext cx="8141686" cy="21621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Request access to the CRS by completing the Excel spreadsheet with the name, email address, and study role of each team member who needs CRS access.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Only Pharmacy Team members may choose to have one shared Username and Password, otherwise,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study team member needs their own CRS login and </a:t>
            </a:r>
            <a:r>
              <a:rPr lang="en-US" sz="1800" dirty="0">
                <a:solidFill>
                  <a:srgbClr val="F79420"/>
                </a:solidFill>
              </a:rPr>
              <a:t>should not share.</a:t>
            </a:r>
            <a:endParaRPr lang="en-CA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Send the Excel sheet to the Project Leader at CERU (via email preferred):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Maureen.Dansereau@queensu.ca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6" r="6050" b="8749"/>
          <a:stretch/>
        </p:blipFill>
        <p:spPr bwMode="auto">
          <a:xfrm>
            <a:off x="997993" y="3259501"/>
            <a:ext cx="6738936" cy="134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20">
            <a:hlinkClick r:id="" action="ppaction://media"/>
            <a:extLst>
              <a:ext uri="{FF2B5EF4-FFF2-40B4-BE49-F238E27FC236}">
                <a16:creationId xmlns:a16="http://schemas.microsoft.com/office/drawing/2014/main" id="{F092F0EA-CB79-D554-C2E9-37167A2C4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3165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7"/>
    </mc:Choice>
    <mc:Fallback xmlns="">
      <p:transition spd="slow" advTm="5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5498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85800" y="415786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CRS Login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19011"/>
            <a:ext cx="8141686" cy="34547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had access to RE-ENERGIZE, your CRS login for </a:t>
            </a:r>
            <a:r>
              <a:rPr lang="en-CA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VICToRY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will be the same as it was for RE-ENERGIZE.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did not have access to RE-ENERGIZE, you will receive an email with your username and temporary password. Change your password the first time you login.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Multi-Factor Authentication (MFA) is required the first time you login and every 30 days thereafter.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the CRS (Central Randomization System) at:  </a:t>
            </a:r>
            <a:r>
              <a:rPr lang="en-US" sz="2000" u="sng" dirty="0">
                <a:solidFill>
                  <a:srgbClr val="F79420"/>
                </a:solidFill>
                <a:hlinkClick r:id="rId5"/>
              </a:rPr>
              <a:t>https://ceru.hpcvl.queensu.ca/EDC2/CRS/</a:t>
            </a:r>
            <a:endParaRPr lang="en-US" sz="2000" u="sng" dirty="0">
              <a:solidFill>
                <a:srgbClr val="F79420"/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BB80FD-9361-492C-FC23-6CF4D56D5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0400" y="44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5"/>
    </mc:Choice>
    <mc:Fallback xmlns="">
      <p:transition spd="slow" advTm="44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43811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944655" y="335320"/>
            <a:ext cx="7254689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51C3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Multi-Factor Authentication (MFA)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082875"/>
            <a:ext cx="8141686" cy="2146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marR="0" lvl="0" indent="-2743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420"/>
              </a:buClr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code will be sent to the email you provided when requesting access to the CRS.</a:t>
            </a:r>
          </a:p>
          <a:p>
            <a:pPr marL="274320" marR="0" lvl="0" indent="-2743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420"/>
              </a:buClr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new accounts you will need to create your password and login, you will then be asked for your MFA code. During this process you will receive 2 MFA code emails. Please use the code in the second email.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9420"/>
              </a:buClr>
              <a:buSzTx/>
              <a:tabLst/>
              <a:defRPr/>
            </a:pPr>
            <a:r>
              <a:rPr lang="en-US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Email example below: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4AD931-07EE-4E6F-9660-F7808B023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145" y="3317304"/>
            <a:ext cx="4767794" cy="1194740"/>
          </a:xfrm>
          <a:prstGeom prst="rect">
            <a:avLst/>
          </a:prstGeom>
        </p:spPr>
      </p:pic>
      <p:pic>
        <p:nvPicPr>
          <p:cNvPr id="3" name="Ph slide 22">
            <a:hlinkClick r:id="" action="ppaction://media"/>
            <a:extLst>
              <a:ext uri="{FF2B5EF4-FFF2-40B4-BE49-F238E27FC236}">
                <a16:creationId xmlns:a16="http://schemas.microsoft.com/office/drawing/2014/main" id="{10F1DA9A-9C63-DED2-DC72-99421FCB4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9855" y="439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2"/>
    </mc:Choice>
    <mc:Fallback xmlns="">
      <p:transition spd="slow" advTm="4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39699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396996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MFA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51C3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(continued)</a:t>
            </a:r>
            <a:r>
              <a:rPr lang="en-US" sz="3800" b="1" dirty="0">
                <a:solidFill>
                  <a:srgbClr val="51C3C4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312532"/>
            <a:ext cx="814168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the MFA code sent to your email into the CRS where indicated.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MFA code for the CRS will expire every 30 days.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69C089-BD7B-47D6-BC00-5E6773EF3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36" y="2362989"/>
            <a:ext cx="7468247" cy="1676545"/>
          </a:xfrm>
          <a:prstGeom prst="rect">
            <a:avLst/>
          </a:prstGeom>
        </p:spPr>
      </p:pic>
      <p:pic>
        <p:nvPicPr>
          <p:cNvPr id="3" name="Ph slide 23">
            <a:hlinkClick r:id="" action="ppaction://media"/>
            <a:extLst>
              <a:ext uri="{FF2B5EF4-FFF2-40B4-BE49-F238E27FC236}">
                <a16:creationId xmlns:a16="http://schemas.microsoft.com/office/drawing/2014/main" id="{181D3971-7C1E-2083-5843-E22EDE24B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1083" y="4458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4"/>
    </mc:Choice>
    <mc:Fallback xmlns="">
      <p:transition spd="slow" advTm="16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6734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45261" y="26922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51C3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MFA (continued)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584947" y="2590916"/>
            <a:ext cx="814168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marR="0" lvl="0" indent="-2743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420"/>
              </a:buClr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 you have entered your new MFA code you will receive the message above and be redirected to the login screen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C7046FE-F563-445A-A515-960BE08EB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68" y="1009771"/>
            <a:ext cx="7183010" cy="1507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2D4EC-EEDE-49EA-E390-BF75ADDCE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47" y="3390341"/>
            <a:ext cx="5073927" cy="1685924"/>
          </a:xfrm>
          <a:prstGeom prst="rect">
            <a:avLst/>
          </a:prstGeom>
        </p:spPr>
      </p:pic>
      <p:pic>
        <p:nvPicPr>
          <p:cNvPr id="3" name="Ph slide 24">
            <a:hlinkClick r:id="" action="ppaction://media"/>
            <a:extLst>
              <a:ext uri="{FF2B5EF4-FFF2-40B4-BE49-F238E27FC236}">
                <a16:creationId xmlns:a16="http://schemas.microsoft.com/office/drawing/2014/main" id="{B3DA6660-1504-7EB7-EFD0-907D511B3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0081" y="4466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6"/>
    </mc:Choice>
    <mc:Fallback xmlns="">
      <p:transition spd="slow" advTm="1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6760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51C3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 Home Screen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10695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marR="0" lvl="0" indent="-2743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420"/>
              </a:buClr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you Login, you will see a list of studies you are participating in with CERU using the CRS.</a:t>
            </a:r>
          </a:p>
          <a:p>
            <a:pPr marL="274320" marR="0" lvl="0" indent="-2743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420"/>
              </a:buClr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4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VICToRY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794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9F2BC0-A50D-B81F-19AB-358A6891C36C}"/>
              </a:ext>
            </a:extLst>
          </p:cNvPr>
          <p:cNvGrpSpPr/>
          <p:nvPr/>
        </p:nvGrpSpPr>
        <p:grpSpPr>
          <a:xfrm>
            <a:off x="788031" y="2547478"/>
            <a:ext cx="7676156" cy="1647175"/>
            <a:chOff x="788031" y="2547478"/>
            <a:chExt cx="7676156" cy="1647175"/>
          </a:xfrm>
        </p:grpSpPr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88061C2-B791-A5CC-9B89-E36CB294F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031" y="2547478"/>
              <a:ext cx="7676156" cy="16471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5" t="14351" r="5648" b="57523"/>
            <a:stretch/>
          </p:blipFill>
          <p:spPr>
            <a:xfrm>
              <a:off x="6567776" y="2701442"/>
              <a:ext cx="1558457" cy="48503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4054139" y="3279625"/>
              <a:ext cx="796413" cy="182880"/>
            </a:xfrm>
            <a:prstGeom prst="roundRect">
              <a:avLst/>
            </a:prstGeom>
            <a:noFill/>
            <a:ln w="38100">
              <a:solidFill>
                <a:srgbClr val="F794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5" name="Ph slide 25">
            <a:hlinkClick r:id="" action="ppaction://media"/>
            <a:extLst>
              <a:ext uri="{FF2B5EF4-FFF2-40B4-BE49-F238E27FC236}">
                <a16:creationId xmlns:a16="http://schemas.microsoft.com/office/drawing/2014/main" id="{F8260786-554C-5E84-6831-E15F32C43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38147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2"/>
    </mc:Choice>
    <mc:Fallback xmlns="">
      <p:transition spd="slow" advTm="1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5"/>
        <p14:stopEvt time="12382" objId="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CRS Treatment Assignment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799" y="1252018"/>
            <a:ext cx="814168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F79420"/>
              </a:buClr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 assignment will be displayed as below: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4588" r="21647" b="64827"/>
          <a:stretch/>
        </p:blipFill>
        <p:spPr>
          <a:xfrm>
            <a:off x="776748" y="1784660"/>
            <a:ext cx="7907952" cy="2669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26">
            <a:hlinkClick r:id="" action="ppaction://media"/>
            <a:extLst>
              <a:ext uri="{FF2B5EF4-FFF2-40B4-BE49-F238E27FC236}">
                <a16:creationId xmlns:a16="http://schemas.microsoft.com/office/drawing/2014/main" id="{3AA90EA8-F1C1-2EFF-897F-E86E5CF39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9377" y="4464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84"/>
    </mc:Choice>
    <mc:Fallback xmlns="">
      <p:transition spd="slow" advTm="3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1046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CRS Treatment Assignment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799" y="1252018"/>
            <a:ext cx="8141687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Check the Randomization number against the number provider by the Research Coordinator.</a:t>
            </a:r>
          </a:p>
          <a:p>
            <a:pPr marL="274320" indent="-274320"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Newly randomized patients will appear in the last row on the bottom of the table.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59259" r="21516" b="4104"/>
          <a:stretch/>
        </p:blipFill>
        <p:spPr>
          <a:xfrm>
            <a:off x="1612490" y="2508921"/>
            <a:ext cx="5886481" cy="23602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32153" y="3480619"/>
            <a:ext cx="5852160" cy="412954"/>
          </a:xfrm>
          <a:prstGeom prst="roundRect">
            <a:avLst/>
          </a:prstGeom>
          <a:noFill/>
          <a:ln w="28575">
            <a:solidFill>
              <a:srgbClr val="F7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27">
            <a:hlinkClick r:id="" action="ppaction://media"/>
            <a:extLst>
              <a:ext uri="{FF2B5EF4-FFF2-40B4-BE49-F238E27FC236}">
                <a16:creationId xmlns:a16="http://schemas.microsoft.com/office/drawing/2014/main" id="{743C2D96-A445-4874-4A74-2534448EC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4726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1"/>
    </mc:Choice>
    <mc:Fallback xmlns="">
      <p:transition spd="slow" advTm="20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9756" objId="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3800" b="1" dirty="0">
                <a:solidFill>
                  <a:srgbClr val="51C3C4"/>
                </a:solidFill>
              </a:rPr>
              <a:t>Print and Sign Treatment &amp; 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print a single patient, check the box next to the randomization number of the patient you wish to print.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may print and sign physically or electronically, but you must maintain documentation that the treatment allocation and dose for each patient was confirmed.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29" y="3038614"/>
            <a:ext cx="6391275" cy="126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5" name="Ph slide 28">
            <a:hlinkClick r:id="" action="ppaction://media"/>
            <a:extLst>
              <a:ext uri="{FF2B5EF4-FFF2-40B4-BE49-F238E27FC236}">
                <a16:creationId xmlns:a16="http://schemas.microsoft.com/office/drawing/2014/main" id="{CDC58301-11CC-7810-B549-D2F363A66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6604" y="4430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3"/>
    </mc:Choice>
    <mc:Fallback xmlns="">
      <p:transition spd="slow" advTm="2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"/>
        <p14:stopEvt time="25930" objId="5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3800" b="1" dirty="0">
                <a:solidFill>
                  <a:srgbClr val="51C3C4"/>
                </a:solidFill>
              </a:rPr>
              <a:t>Print and Sign Treatment &amp; 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2288054" cy="29161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 allocation and dose must be verified and signed by 2 pharmacy/</a:t>
            </a:r>
          </a:p>
          <a:p>
            <a:pPr marL="274320" lvl="1">
              <a:spcAft>
                <a:spcPts val="600"/>
              </a:spcAft>
              <a:buClr>
                <a:srgbClr val="F79420"/>
              </a:buClr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delegates.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File with your study documents.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54" y="1249491"/>
            <a:ext cx="5853632" cy="3262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29">
            <a:hlinkClick r:id="" action="ppaction://media"/>
            <a:extLst>
              <a:ext uri="{FF2B5EF4-FFF2-40B4-BE49-F238E27FC236}">
                <a16:creationId xmlns:a16="http://schemas.microsoft.com/office/drawing/2014/main" id="{7FE995C8-69E1-53EB-5720-7E7068845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4488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4"/>
    </mc:Choice>
    <mc:Fallback xmlns="">
      <p:transition spd="slow" advTm="1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7271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2008239" cy="28392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F79420"/>
              </a:buClr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Double blind</a:t>
            </a:r>
          </a:p>
          <a:p>
            <a:pPr>
              <a:buClr>
                <a:srgbClr val="F79420"/>
              </a:buClr>
            </a:pPr>
            <a:endParaRPr lang="en-CA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666 patients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≥18 years of age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2nd and/or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3rd degree burns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requiring skin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grafting with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TBSA ≥ 20%.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82899817"/>
              </p:ext>
            </p:extLst>
          </p:nvPr>
        </p:nvGraphicFramePr>
        <p:xfrm>
          <a:off x="2770815" y="8684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68280" y="2672491"/>
            <a:ext cx="2111091" cy="461665"/>
          </a:xfrm>
          <a:prstGeom prst="rect">
            <a:avLst/>
          </a:prstGeom>
          <a:solidFill>
            <a:srgbClr val="F79420"/>
          </a:solidFill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BFBFB"/>
                </a:solidFill>
              </a:rPr>
              <a:t>Randomization</a:t>
            </a:r>
            <a:endParaRPr lang="en-US" sz="2400" b="1" dirty="0">
              <a:solidFill>
                <a:srgbClr val="FBFBF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9456" y="2610935"/>
            <a:ext cx="1534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Concealed &amp;</a:t>
            </a:r>
          </a:p>
          <a:p>
            <a:r>
              <a:rPr lang="en-C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Stratified by site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2181" y="2593835"/>
            <a:ext cx="167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POD+Death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884107" y="2654714"/>
            <a:ext cx="608074" cy="393516"/>
          </a:xfrm>
          <a:prstGeom prst="rightArrow">
            <a:avLst/>
          </a:prstGeom>
          <a:solidFill>
            <a:srgbClr val="51C3C4"/>
          </a:solidFill>
          <a:ln>
            <a:solidFill>
              <a:srgbClr val="51C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9" name="PH slide 3">
            <a:hlinkClick r:id="" action="ppaction://media"/>
            <a:extLst>
              <a:ext uri="{FF2B5EF4-FFF2-40B4-BE49-F238E27FC236}">
                <a16:creationId xmlns:a16="http://schemas.microsoft.com/office/drawing/2014/main" id="{6B04357F-F585-2248-B31C-0ECE8BBB0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80.793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87381" y="4476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36616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3800" b="1" dirty="0">
                <a:solidFill>
                  <a:srgbClr val="51C3C4"/>
                </a:solidFill>
              </a:rPr>
              <a:t>Document Study Orders in the Chart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Ensure the </a:t>
            </a:r>
            <a:r>
              <a:rPr lang="en-CA" sz="2000" b="1" dirty="0">
                <a:solidFill>
                  <a:srgbClr val="F79420"/>
                </a:solidFill>
              </a:rPr>
              <a:t>order is signed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the Site Investigator or sub-I.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80" y="1687471"/>
            <a:ext cx="5147310" cy="3060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220C4-5EE7-E942-56A5-5877B55445AE}"/>
              </a:ext>
            </a:extLst>
          </p:cNvPr>
          <p:cNvSpPr txBox="1"/>
          <p:nvPr/>
        </p:nvSpPr>
        <p:spPr>
          <a:xfrm>
            <a:off x="1963266" y="3149030"/>
            <a:ext cx="530215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Abadi" panose="020B0604020202020204" pitchFamily="34" charset="0"/>
                <a:cs typeface="Arial" panose="020B0604020202020204" pitchFamily="34" charset="0"/>
              </a:rPr>
              <a:t>Open label vitamin C may not exceed 200 mg/day I.V. or 1500 mg/day po</a:t>
            </a:r>
          </a:p>
        </p:txBody>
      </p:sp>
      <p:pic>
        <p:nvPicPr>
          <p:cNvPr id="8" name="Ph slide 30">
            <a:hlinkClick r:id="" action="ppaction://media"/>
            <a:extLst>
              <a:ext uri="{FF2B5EF4-FFF2-40B4-BE49-F238E27FC236}">
                <a16:creationId xmlns:a16="http://schemas.microsoft.com/office/drawing/2014/main" id="{946FF2C5-6CA2-16B9-447B-A9C711F7E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4529" y="433783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CB57C4-E395-2703-9510-C035407DF953}"/>
              </a:ext>
            </a:extLst>
          </p:cNvPr>
          <p:cNvSpPr txBox="1"/>
          <p:nvPr/>
        </p:nvSpPr>
        <p:spPr>
          <a:xfrm>
            <a:off x="4161662" y="3552315"/>
            <a:ext cx="5177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 err="1">
                <a:latin typeface="Abadi" panose="020B0604020104020204" pitchFamily="34" charset="0"/>
              </a:rPr>
              <a:t>hosp</a:t>
            </a:r>
            <a:endParaRPr lang="en-CA" sz="1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3"/>
    </mc:Choice>
    <mc:Fallback xmlns="">
      <p:transition spd="slow" advTm="6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8"/>
        <p14:stopEvt time="66303" objId="8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3800" b="1" dirty="0">
                <a:solidFill>
                  <a:srgbClr val="51C3C4"/>
                </a:solidFill>
              </a:rPr>
              <a:t>IP Dispensing and Initiation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25314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Research Coordinator (RC) will contact the Pharmacy/delegate as soon as the patient is randomized.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RC will provide the patient Randomization number.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Pharmacy/delegate will access the CRS to view treatment allocation and dispense initial dose.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is dispensed in mini-bags.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is hung and administered bedside by the clinical staff.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31">
            <a:hlinkClick r:id="" action="ppaction://media"/>
            <a:extLst>
              <a:ext uri="{FF2B5EF4-FFF2-40B4-BE49-F238E27FC236}">
                <a16:creationId xmlns:a16="http://schemas.microsoft.com/office/drawing/2014/main" id="{12559093-A00F-28DC-B674-92174100B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0229" y="439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2"/>
    </mc:Choice>
    <mc:Fallback xmlns=""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38917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88042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997950"/>
            <a:ext cx="8141686" cy="36856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ensure the first dose of study intervention is administered in a timely manner, we are requesting vitamin C doses and placebo bags be prepared in advance and stored in a location that is accessible to the research team continuously, 24 hours a day, 7 days per week.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will prevent delays due to pharmacy/delegate not available to prepare the initial dose or doses at the time of randomization, which may be in the evening/night or on weekends.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Please follow national, regional, and local regulations related to advanced preparation of I.V. vitamins or medications for use in a research study.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If advanced preparation is permitted and approved, please follow the steps on the subsequent slides.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32">
            <a:hlinkClick r:id="" action="ppaction://media"/>
            <a:extLst>
              <a:ext uri="{FF2B5EF4-FFF2-40B4-BE49-F238E27FC236}">
                <a16:creationId xmlns:a16="http://schemas.microsoft.com/office/drawing/2014/main" id="{3AF86663-C642-DD51-E5A5-A235410D1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3506" y="4434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9"/>
    </mc:Choice>
    <mc:Fallback xmlns="">
      <p:transition spd="slow" advTm="5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59259" objId="3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997950"/>
            <a:ext cx="8141686" cy="36086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stability testing, vitamin C doses may be prepared in advance and are stable for 14 days protected from light and refrigerated at a concentration of 36 to 92 mg/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mL.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 doses will be prepared using a patient weight of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110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kg.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NOTE: Both vitamin C and placebo bags need to be pre-prepared.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Prepared bags must be stored at 2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°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- 8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° C and protected from light.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The bags must be stored in a secure location accessible by the research and IP administration teams.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The prepared product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expiration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must be clearly displayed on each bag.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Pre-prepared first doses may be used on or off normal business hours.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7C9F0F-B581-94FC-735D-78285110E3AF}"/>
              </a:ext>
            </a:extLst>
          </p:cNvPr>
          <p:cNvSpPr txBox="1"/>
          <p:nvPr/>
        </p:nvSpPr>
        <p:spPr>
          <a:xfrm>
            <a:off x="493956" y="183947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6941FF-DEF4-8E62-8ADA-3BEA38376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8"/>
    </mc:Choice>
    <mc:Fallback xmlns="">
      <p:transition spd="slow" advTm="74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548248" y="183947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44170" y="1187136"/>
            <a:ext cx="8141686" cy="29931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Vitamin C and placebo bags will be placed in separate containers and labelled with a code that can be clearly communicated to the study team via phone, such as ‘A’ and ‘B’.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Only the unblinded pharmacy team member(s)/delegate(s) will know which product is in each of the two containers.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ensure continued blinding of the research team, pharmacy/delegate should periodically rotate the study products and allocate new labels. Pharmacy/delegate team must maintain detailed records of what is in each container and the associated labels at all times.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50696A-5B8D-C300-6393-45F7C2BB4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31"/>
    </mc:Choice>
    <mc:Fallback xmlns="">
      <p:transition spd="slow" advTm="5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493956" y="1351112"/>
            <a:ext cx="8333530" cy="28392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After the patient is randomized, the study team member will contact  pharmacy and request the pharmacy team member (unblinded delegate) to access the CRS.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study and pharmacy team members will verify together the following information: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Randomization number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Date and Time of randomization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Patient’s pre-burn dry weight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(as entered in the CRS)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00959-6D39-5C5A-9E83-4EA5BDA78E02}"/>
              </a:ext>
            </a:extLst>
          </p:cNvPr>
          <p:cNvSpPr txBox="1"/>
          <p:nvPr/>
        </p:nvSpPr>
        <p:spPr>
          <a:xfrm>
            <a:off x="493956" y="401193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475EB9B-D46C-022F-F878-FBB25B4B3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8"/>
    </mc:Choice>
    <mc:Fallback xmlns="">
      <p:transition spd="slow" advTm="36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548248" y="183947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44170" y="1133346"/>
            <a:ext cx="8141686" cy="30700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Having accessed the CRS, the pharmacy team member (unblinded delegate) will determine the treatment allocation, and then instruct the study team of the following: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which container to retrieve a bag for administration to the patient.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volume of the pre-prepared bag to be infused based on the patient’s pre-burn dry weight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(per weight entered in the CRS)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Minimum infusion time or infusion rate to ensure a rate ≤ 100 mg/minute.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E37C66-272A-C128-289C-53686F67F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6"/>
    </mc:Choice>
    <mc:Fallback xmlns="">
      <p:transition spd="slow" advTm="4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44170" y="1342196"/>
            <a:ext cx="8141686" cy="29931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research team will verify with the pharmacy/delegate team member: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expiration date documented on the bag.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container from which the bag was taken 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For patients with a pre-burn dry weight of &gt;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110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kg, it is not necessary to infuse more than 1 bag as the initial dose.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Record the initial dose as a one-time order.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Prepare subsequent doses per the patient’s pre-burn dry weight. 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There is no need to make up for this dose shortage.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00959-6D39-5C5A-9E83-4EA5BDA78E02}"/>
              </a:ext>
            </a:extLst>
          </p:cNvPr>
          <p:cNvSpPr txBox="1"/>
          <p:nvPr/>
        </p:nvSpPr>
        <p:spPr>
          <a:xfrm>
            <a:off x="548248" y="462850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9D4ABEE-8B2C-CF68-457F-5DE2C3FE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9"/>
    </mc:Choice>
    <mc:Fallback xmlns="">
      <p:transition spd="slow" advTm="5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934739"/>
            <a:ext cx="8141686" cy="40703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pharmacy team will document the following on the pharmacy randomization confirmation: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container from which the team was instructed to take the bag.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total volume to be infused that was communicated to the team.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minimum infusion time communicated to the research team.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research team will document the following on the patient randomization confirmation: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container from which the bag was taken.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total volume to be infused that was communicated to them.</a:t>
            </a:r>
          </a:p>
          <a:p>
            <a:pPr marL="617220" lvl="1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The minimum infusion time that was communicated to them.</a:t>
            </a:r>
          </a:p>
          <a:p>
            <a:pPr>
              <a:spcAft>
                <a:spcPts val="600"/>
              </a:spcAft>
              <a:buClr>
                <a:srgbClr val="F79420"/>
              </a:buClr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B30ED-1044-906F-DCA5-149DB1133A51}"/>
              </a:ext>
            </a:extLst>
          </p:cNvPr>
          <p:cNvSpPr txBox="1"/>
          <p:nvPr/>
        </p:nvSpPr>
        <p:spPr>
          <a:xfrm>
            <a:off x="548248" y="267731"/>
            <a:ext cx="83335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Timing of Study Intervention </a:t>
            </a:r>
            <a:r>
              <a:rPr lang="en-US" sz="3600" b="1" dirty="0">
                <a:solidFill>
                  <a:srgbClr val="51C3C4"/>
                </a:solidFill>
              </a:rPr>
              <a:t>(continued)</a:t>
            </a:r>
          </a:p>
        </p:txBody>
      </p:sp>
      <p:pic>
        <p:nvPicPr>
          <p:cNvPr id="2" name="Ph slide 37">
            <a:hlinkClick r:id="" action="ppaction://media"/>
            <a:extLst>
              <a:ext uri="{FF2B5EF4-FFF2-40B4-BE49-F238E27FC236}">
                <a16:creationId xmlns:a16="http://schemas.microsoft.com/office/drawing/2014/main" id="{56DC5C6A-1A32-7F84-5C5E-C5CD1F913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5553" y="4570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6"/>
    </mc:Choice>
    <mc:Fallback xmlns="">
      <p:transition spd="slow" advTm="4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46924" objId="2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Interrupted or Missed Does of IP</a:t>
            </a:r>
            <a:endParaRPr lang="en-CA" sz="3800" b="1" dirty="0">
              <a:solidFill>
                <a:srgbClr val="51C3C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304955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IP does NOT have to be stopped for procedures or surgery.  Whenever possible, the IP should be continued as scheduled.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event of an interruption or missed dose, please work to make-up the missed dose(s) as soon as possible after the dose is missed. </a:t>
            </a:r>
          </a:p>
          <a:p>
            <a:pPr marL="548640" indent="-274320">
              <a:spcAft>
                <a:spcPts val="4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not administer make-up doses with scheduled doses. </a:t>
            </a:r>
          </a:p>
          <a:p>
            <a:pPr marL="548640" indent="-274320">
              <a:spcAft>
                <a:spcPts val="4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Leave at least one hour between the end of one administration and the start of the next.</a:t>
            </a:r>
          </a:p>
          <a:p>
            <a:pPr marL="54864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Delay the start of the next scheduled dose to accommodate the make-up dose.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vital that all doses of IP are administered.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38">
            <a:hlinkClick r:id="" action="ppaction://media"/>
            <a:extLst>
              <a:ext uri="{FF2B5EF4-FFF2-40B4-BE49-F238E27FC236}">
                <a16:creationId xmlns:a16="http://schemas.microsoft.com/office/drawing/2014/main" id="{C25AF8A5-A18A-2A16-682C-63B5AD161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1082" y="4386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62"/>
    </mc:Choice>
    <mc:Fallback xmlns="">
      <p:transition spd="slow" advTm="86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85559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Overall Aim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F79420"/>
              </a:buCl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overall aim of the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VICToRY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study is to reduce the burden of illness associated with significant burn injury using a naturally occurring substance, vitamin C!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4">
            <a:hlinkClick r:id="" action="ppaction://media"/>
            <a:extLst>
              <a:ext uri="{FF2B5EF4-FFF2-40B4-BE49-F238E27FC236}">
                <a16:creationId xmlns:a16="http://schemas.microsoft.com/office/drawing/2014/main" id="{5996CC66-BB35-555C-B860-383BAA906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6953" y="4458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1"/>
    </mc:Choice>
    <mc:Fallback xmlns="">
      <p:transition spd="slow" advTm="1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4598" objId="3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Dosing Changes</a:t>
            </a:r>
            <a:endParaRPr lang="en-CA" sz="3800" b="1" dirty="0">
              <a:solidFill>
                <a:srgbClr val="51C3C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2146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is based on the patient’s pre-burn dry weight.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Patients will remain on the initially calculated dose of IP for the duration of the study.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Since the treatment period is only 96 hours it is unlikely that the patient’s weight will significantly change.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is no need to adjust the IP dose during the study treatment period.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68018-FDB5-3591-93BB-4DB865209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7464" y="439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6"/>
    </mc:Choice>
    <mc:Fallback xmlns="">
      <p:transition spd="slow" advTm="3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3"/>
        <p14:stopEvt time="37628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1153370" y="149468"/>
            <a:ext cx="717036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Dispensing Log</a:t>
            </a:r>
            <a:endParaRPr lang="en-CA" sz="3800" b="1" dirty="0">
              <a:solidFill>
                <a:srgbClr val="51C3C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5244355" y="921442"/>
            <a:ext cx="3583133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Record the IP Dispensed on the IP Dose Dispensing 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40">
            <a:hlinkClick r:id="" action="ppaction://media"/>
            <a:extLst>
              <a:ext uri="{FF2B5EF4-FFF2-40B4-BE49-F238E27FC236}">
                <a16:creationId xmlns:a16="http://schemas.microsoft.com/office/drawing/2014/main" id="{8FB2A85C-9C10-37B0-9DFF-C5FD5136F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1594" y="45339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BA010-723D-0360-AF78-E0DADBBA3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0" y="863873"/>
            <a:ext cx="4973635" cy="3769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6ADF7-A53F-3273-A520-A75C5165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9806" y="2042501"/>
            <a:ext cx="4539890" cy="26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7"/>
    </mc:Choice>
    <mc:Fallback xmlns="">
      <p:transition spd="slow" advTm="2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23327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220806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IP Accountability Logs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902391"/>
            <a:ext cx="8141686" cy="10695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Maintain IP Accountability Logs for all study products.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follow local procedures for disposing of both unused IP and empty bags after the IP has been administered.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b="29610"/>
          <a:stretch/>
        </p:blipFill>
        <p:spPr>
          <a:xfrm>
            <a:off x="807181" y="2038831"/>
            <a:ext cx="7142824" cy="263497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67CBC28-1C5F-768E-432F-4C2A4C6B6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8"/>
    </mc:Choice>
    <mc:Fallback xmlns="">
      <p:transition spd="slow" advTm="2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C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F2205-3775-584B-A3C3-B662FA8A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0" y="4705716"/>
            <a:ext cx="897805" cy="175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45F22-D913-D944-99AD-F60879F3C6FD}"/>
              </a:ext>
            </a:extLst>
          </p:cNvPr>
          <p:cNvSpPr txBox="1"/>
          <p:nvPr/>
        </p:nvSpPr>
        <p:spPr>
          <a:xfrm>
            <a:off x="662552" y="496474"/>
            <a:ext cx="4499517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E23FE-E0C1-3E45-9086-FEE2D2653FFF}"/>
              </a:ext>
            </a:extLst>
          </p:cNvPr>
          <p:cNvSpPr txBox="1"/>
          <p:nvPr/>
        </p:nvSpPr>
        <p:spPr>
          <a:xfrm>
            <a:off x="685800" y="1350338"/>
            <a:ext cx="2987298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700" dirty="0">
              <a:solidFill>
                <a:srgbClr val="FBFBFB"/>
              </a:solidFill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>
          <a:xfrm>
            <a:off x="3898759" y="1248819"/>
            <a:ext cx="144781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0" b="1" cap="none" spc="150" dirty="0">
                <a:ln w="11430">
                  <a:noFill/>
                </a:ln>
                <a:solidFill>
                  <a:srgbClr val="FBFBF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3" name="Ph slide 42">
            <a:hlinkClick r:id="" action="ppaction://media"/>
            <a:extLst>
              <a:ext uri="{FF2B5EF4-FFF2-40B4-BE49-F238E27FC236}">
                <a16:creationId xmlns:a16="http://schemas.microsoft.com/office/drawing/2014/main" id="{3C19DDF5-E997-5DA2-94E4-3C3FED6AE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4700" y="4429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7"/>
    </mc:Choice>
    <mc:Fallback xmlns="">
      <p:transition spd="slow" advTm="1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431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Study Overview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4753" y="3215148"/>
            <a:ext cx="8321040" cy="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16958" y="2930003"/>
            <a:ext cx="0" cy="109728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94288"/>
              </p:ext>
            </p:extLst>
          </p:nvPr>
        </p:nvGraphicFramePr>
        <p:xfrm>
          <a:off x="5978003" y="3615946"/>
          <a:ext cx="2560320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SF-36</a:t>
                      </a:r>
                      <a:r>
                        <a:rPr lang="en-CA" sz="12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Quality of Life Assessment</a:t>
                      </a:r>
                      <a:endParaRPr lang="en-US" sz="1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Activities of Daily Living</a:t>
                      </a:r>
                      <a:endParaRPr lang="en-US" sz="1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Instrumental Activities of</a:t>
                      </a:r>
                      <a:r>
                        <a:rPr lang="en-CA" sz="12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Daily Living</a:t>
                      </a:r>
                      <a:endParaRPr lang="en-US" sz="1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84753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8142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45821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3265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550131" y="4021943"/>
            <a:ext cx="182880" cy="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8388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01175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3772661" y="-2213487"/>
            <a:ext cx="1619226" cy="871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Admission</a:t>
            </a: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Consent Obtained</a:t>
            </a:r>
          </a:p>
          <a:p>
            <a:r>
              <a:rPr lang="en-CA" b="1" dirty="0">
                <a:solidFill>
                  <a:srgbClr val="51C3C4"/>
                </a:solidFill>
              </a:rPr>
              <a:t>Randomization</a:t>
            </a:r>
          </a:p>
          <a:p>
            <a:r>
              <a:rPr lang="en-CA" b="1" dirty="0">
                <a:solidFill>
                  <a:srgbClr val="F79420"/>
                </a:solidFill>
              </a:rPr>
              <a:t>First Dose of IP</a:t>
            </a:r>
          </a:p>
          <a:p>
            <a:endParaRPr lang="en-CA" b="1" dirty="0">
              <a:solidFill>
                <a:srgbClr val="F79420"/>
              </a:solidFill>
            </a:endParaRPr>
          </a:p>
          <a:p>
            <a:endParaRPr lang="en-CA" b="1" dirty="0">
              <a:solidFill>
                <a:srgbClr val="F79420"/>
              </a:solidFill>
            </a:endParaRPr>
          </a:p>
          <a:p>
            <a:endParaRPr lang="en-CA" b="1" dirty="0">
              <a:solidFill>
                <a:srgbClr val="F79420"/>
              </a:solidFill>
            </a:endParaRPr>
          </a:p>
          <a:p>
            <a:r>
              <a:rPr lang="en-CA" b="1" dirty="0">
                <a:solidFill>
                  <a:srgbClr val="F79420"/>
                </a:solidFill>
              </a:rPr>
              <a:t>Last Dose of IP</a:t>
            </a:r>
          </a:p>
          <a:p>
            <a:endParaRPr lang="en-CA" b="1" dirty="0"/>
          </a:p>
          <a:p>
            <a:endParaRPr lang="en-CA" b="1" dirty="0"/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 of Daily Data</a:t>
            </a: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Month </a:t>
            </a:r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(Data Censored)</a:t>
            </a: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Month Survival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1734" y="3187251"/>
            <a:ext cx="94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96 hrs </a:t>
            </a:r>
          </a:p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0138" y="3627074"/>
            <a:ext cx="298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days additional daily data collection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753" y="4027283"/>
            <a:ext cx="325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≤24 h (ACU admission to time of consent)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411603" y="3285813"/>
            <a:ext cx="0" cy="36576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87828" y="3286694"/>
            <a:ext cx="0" cy="73152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31390" y="2930003"/>
            <a:ext cx="0" cy="548640"/>
          </a:xfrm>
          <a:prstGeom prst="line">
            <a:avLst/>
          </a:prstGeom>
          <a:ln w="38100">
            <a:solidFill>
              <a:srgbClr val="51C3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19268" y="1148152"/>
            <a:ext cx="169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 ASAP (3-6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hrs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)!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38388" y="1414130"/>
            <a:ext cx="0" cy="27432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h sldie 5">
            <a:hlinkClick r:id="" action="ppaction://media"/>
            <a:extLst>
              <a:ext uri="{FF2B5EF4-FFF2-40B4-BE49-F238E27FC236}">
                <a16:creationId xmlns:a16="http://schemas.microsoft.com/office/drawing/2014/main" id="{8AC07E6D-CCA2-A633-781C-BE92F6B16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1424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1"/>
    </mc:Choice>
    <mc:Fallback xmlns="">
      <p:transition spd="slow" advTm="7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  <p14:stopEvt time="7945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F2205-3775-584B-A3C3-B662FA8A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0" y="4705716"/>
            <a:ext cx="897805" cy="175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104" y="2003578"/>
            <a:ext cx="7934632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CA" sz="4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Pharmacy Procedures and </a:t>
            </a:r>
          </a:p>
          <a:p>
            <a:pPr algn="ctr"/>
            <a:r>
              <a:rPr lang="en-CA" sz="4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Investigational Product (IP)</a:t>
            </a:r>
          </a:p>
        </p:txBody>
      </p:sp>
      <p:pic>
        <p:nvPicPr>
          <p:cNvPr id="3" name="Ph slide 6">
            <a:hlinkClick r:id="" action="ppaction://media"/>
            <a:extLst>
              <a:ext uri="{FF2B5EF4-FFF2-40B4-BE49-F238E27FC236}">
                <a16:creationId xmlns:a16="http://schemas.microsoft.com/office/drawing/2014/main" id="{B3557CB0-45BC-D9D3-47A1-BB8B9D419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912" y="4488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5"/>
    </mc:Choice>
    <mc:Fallback xmlns="">
      <p:transition spd="slow" advTm="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694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Investigational Product (IP)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1097" y="1889642"/>
            <a:ext cx="8213916" cy="2130265"/>
            <a:chOff x="521097" y="1889642"/>
            <a:chExt cx="8213916" cy="21302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603491-E2C6-1A40-B065-8079E7DB3D7B}"/>
                </a:ext>
              </a:extLst>
            </p:cNvPr>
            <p:cNvSpPr txBox="1"/>
            <p:nvPr/>
          </p:nvSpPr>
          <p:spPr>
            <a:xfrm>
              <a:off x="4292688" y="2795681"/>
              <a:ext cx="454742" cy="37702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buClr>
                  <a:srgbClr val="F79420"/>
                </a:buClr>
              </a:pPr>
              <a:r>
                <a:rPr lang="en-CA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OR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1097" y="1889642"/>
              <a:ext cx="3675861" cy="2123658"/>
            </a:xfrm>
            <a:prstGeom prst="rect">
              <a:avLst/>
            </a:prstGeom>
            <a:solidFill>
              <a:srgbClr val="F79420"/>
            </a:solidFill>
            <a:ln>
              <a:solidFill>
                <a:srgbClr val="F7942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4400" u="sng" dirty="0">
                  <a:solidFill>
                    <a:schemeClr val="bg1"/>
                  </a:solidFill>
                </a:rPr>
                <a:t>Active</a:t>
              </a:r>
            </a:p>
            <a:p>
              <a:pPr algn="ctr"/>
              <a:r>
                <a:rPr lang="en-CA" sz="4400" dirty="0">
                  <a:solidFill>
                    <a:schemeClr val="bg1"/>
                  </a:solidFill>
                </a:rPr>
                <a:t>vitamin C</a:t>
              </a:r>
            </a:p>
            <a:p>
              <a:pPr algn="ctr"/>
              <a:r>
                <a:rPr lang="en-CA" sz="4400" dirty="0">
                  <a:solidFill>
                    <a:schemeClr val="bg1"/>
                  </a:solidFill>
                </a:rPr>
                <a:t>(ascorbic acid)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29713" y="1896249"/>
              <a:ext cx="3905300" cy="2123658"/>
            </a:xfrm>
            <a:prstGeom prst="rect">
              <a:avLst/>
            </a:prstGeom>
            <a:solidFill>
              <a:srgbClr val="51C3C4"/>
            </a:solidFill>
            <a:ln>
              <a:solidFill>
                <a:srgbClr val="51C3C4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CA" sz="4400" u="sng" dirty="0">
                  <a:solidFill>
                    <a:schemeClr val="bg1"/>
                  </a:solidFill>
                </a:rPr>
                <a:t>Control/Placebo</a:t>
              </a:r>
            </a:p>
            <a:p>
              <a:pPr algn="ctr"/>
              <a:r>
                <a:rPr lang="en-CA" sz="4400" dirty="0">
                  <a:solidFill>
                    <a:schemeClr val="bg1"/>
                  </a:solidFill>
                </a:rPr>
                <a:t>D5W or </a:t>
              </a:r>
            </a:p>
            <a:p>
              <a:pPr algn="ctr"/>
              <a:r>
                <a:rPr lang="en-CA" sz="4400" dirty="0">
                  <a:solidFill>
                    <a:schemeClr val="bg1"/>
                  </a:solidFill>
                </a:rPr>
                <a:t>Normal Saline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7">
            <a:hlinkClick r:id="" action="ppaction://media"/>
            <a:extLst>
              <a:ext uri="{FF2B5EF4-FFF2-40B4-BE49-F238E27FC236}">
                <a16:creationId xmlns:a16="http://schemas.microsoft.com/office/drawing/2014/main" id="{3CB96E2F-4528-843D-EA78-1E5AA04A1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700" y="4460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2"/>
    </mc:Choice>
    <mc:Fallback xmlns="">
      <p:transition spd="slow" advTm="1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299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85800" y="382170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Investigational Product (IP)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31091"/>
            <a:ext cx="8141686" cy="33009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CERU Project Leader (PL) will work with the pharmacy team at each participating site to set-up procurement of injectable vitamin C and establish payment or reimbursement. This will vary from region to region.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Sites are responsible for maintaining an adequate supply of injectable vitamin C as well as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D5W or 0.9% NaCl as diluent and for use as placebo/control (50mL or 100mL IV mini-bags).</a:t>
            </a:r>
            <a:endParaRPr lang="en-C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will need an </a:t>
            </a:r>
            <a:r>
              <a:rPr lang="en-CA" sz="2000" b="1" dirty="0">
                <a:solidFill>
                  <a:srgbClr val="F79420"/>
                </a:solidFill>
              </a:rPr>
              <a:t>unblinded study team member</a:t>
            </a: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IP accountability, preparation and dispensing. If this is not a pharmacy team member, it should be a team member with clinical training, such as a nurse or doctor.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Please discuss the use of non-pharmacy team members with the PL.</a:t>
            </a:r>
            <a:endParaRPr lang="en-C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lide 8">
            <a:hlinkClick r:id="" action="ppaction://media"/>
            <a:extLst>
              <a:ext uri="{FF2B5EF4-FFF2-40B4-BE49-F238E27FC236}">
                <a16:creationId xmlns:a16="http://schemas.microsoft.com/office/drawing/2014/main" id="{0B34BC4B-56D8-D667-F969-DCD51A1CB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2277" y="45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9"/>
    </mc:Choice>
    <mc:Fallback xmlns="">
      <p:transition spd="slow" advTm="6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6727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780E4-1189-3A48-84E6-CAC172B5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4700953"/>
            <a:ext cx="897805" cy="23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D1E34-55E3-C440-8C23-6F1EB56CFBDD}"/>
              </a:ext>
            </a:extLst>
          </p:cNvPr>
          <p:cNvSpPr txBox="1"/>
          <p:nvPr/>
        </p:nvSpPr>
        <p:spPr>
          <a:xfrm>
            <a:off x="662552" y="496474"/>
            <a:ext cx="771603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51C3C4"/>
                </a:solidFill>
              </a:rPr>
              <a:t>Storage and Temperature Logs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03491-E2C6-1A40-B065-8079E7DB3D7B}"/>
              </a:ext>
            </a:extLst>
          </p:cNvPr>
          <p:cNvSpPr txBox="1"/>
          <p:nvPr/>
        </p:nvSpPr>
        <p:spPr>
          <a:xfrm>
            <a:off x="685800" y="1252018"/>
            <a:ext cx="8141686" cy="30700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Different injectable vitamin C products will be used in different regions dependent upon regulatory approvals and availability.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Prior to dilution, products must be stored in accordance with the product monograph.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Once prepared (diluted in D5W or NaCl 0.9%), the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vitamin C solution must be stored at 2°- 8°C and protected from light.</a:t>
            </a:r>
          </a:p>
          <a:p>
            <a:pPr marL="274320" indent="-274320">
              <a:spcAft>
                <a:spcPts val="600"/>
              </a:spcAft>
              <a:buClr>
                <a:srgbClr val="F79420"/>
              </a:buClr>
              <a:buFont typeface="Calibri" panose="020F0502020204030204" pitchFamily="34" charset="0"/>
              <a:buChar char="+"/>
            </a:pPr>
            <a:r>
              <a:rPr lang="en-C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temperature in the IP storage area should be documented everyday. If IP is stored in an area where temperature is monitored, duplicate documentation is not required.</a:t>
            </a:r>
            <a:endParaRPr lang="en-US" sz="2000" b="1" dirty="0">
              <a:solidFill>
                <a:srgbClr val="51C3C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4673803"/>
            <a:ext cx="1000125" cy="285750"/>
          </a:xfrm>
          <a:prstGeom prst="rect">
            <a:avLst/>
          </a:prstGeom>
        </p:spPr>
      </p:pic>
      <p:pic>
        <p:nvPicPr>
          <p:cNvPr id="3" name="Ph side 9">
            <a:hlinkClick r:id="" action="ppaction://media"/>
            <a:extLst>
              <a:ext uri="{FF2B5EF4-FFF2-40B4-BE49-F238E27FC236}">
                <a16:creationId xmlns:a16="http://schemas.microsoft.com/office/drawing/2014/main" id="{B017AFED-B780-363A-4F62-C684C50F3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0912" y="442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9"/>
    </mc:Choice>
    <mc:Fallback xmlns="">
      <p:transition spd="slow" advTm="5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54238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</TotalTime>
  <Words>3297</Words>
  <Application>Microsoft Office PowerPoint</Application>
  <PresentationFormat>On-screen Show (16:9)</PresentationFormat>
  <Paragraphs>300</Paragraphs>
  <Slides>43</Slides>
  <Notes>24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Heyland</dc:creator>
  <cp:lastModifiedBy>Maureen Dansereau</cp:lastModifiedBy>
  <cp:revision>183</cp:revision>
  <dcterms:created xsi:type="dcterms:W3CDTF">2020-04-28T01:59:44Z</dcterms:created>
  <dcterms:modified xsi:type="dcterms:W3CDTF">2023-01-27T18:16:53Z</dcterms:modified>
</cp:coreProperties>
</file>