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71" r:id="rId2"/>
    <p:sldMasterId id="2147483783" r:id="rId3"/>
  </p:sldMasterIdLst>
  <p:notesMasterIdLst>
    <p:notesMasterId r:id="rId29"/>
  </p:notesMasterIdLst>
  <p:handoutMasterIdLst>
    <p:handoutMasterId r:id="rId30"/>
  </p:handoutMasterIdLst>
  <p:sldIdLst>
    <p:sldId id="1322" r:id="rId4"/>
    <p:sldId id="1252" r:id="rId5"/>
    <p:sldId id="1251" r:id="rId6"/>
    <p:sldId id="1309" r:id="rId7"/>
    <p:sldId id="1310" r:id="rId8"/>
    <p:sldId id="1371" r:id="rId9"/>
    <p:sldId id="1311" r:id="rId10"/>
    <p:sldId id="1312" r:id="rId11"/>
    <p:sldId id="1314" r:id="rId12"/>
    <p:sldId id="1253" r:id="rId13"/>
    <p:sldId id="1146" r:id="rId14"/>
    <p:sldId id="1080" r:id="rId15"/>
    <p:sldId id="1385" r:id="rId16"/>
    <p:sldId id="1344" r:id="rId17"/>
    <p:sldId id="1384" r:id="rId18"/>
    <p:sldId id="1372" r:id="rId19"/>
    <p:sldId id="1373" r:id="rId20"/>
    <p:sldId id="1374" r:id="rId21"/>
    <p:sldId id="1375" r:id="rId22"/>
    <p:sldId id="1376" r:id="rId23"/>
    <p:sldId id="1378" r:id="rId24"/>
    <p:sldId id="1379" r:id="rId25"/>
    <p:sldId id="1380" r:id="rId26"/>
    <p:sldId id="1383" r:id="rId27"/>
    <p:sldId id="1334" r:id="rId28"/>
  </p:sldIdLst>
  <p:sldSz cx="9144000" cy="6858000" type="screen4x3"/>
  <p:notesSz cx="7315200" cy="9601200"/>
  <p:custDataLst>
    <p:tags r:id="rId31"/>
  </p:custDataLst>
  <p:defaultTextStyle>
    <a:defPPr>
      <a:defRPr lang="en-US"/>
    </a:defPPr>
    <a:lvl1pPr algn="ctr" rtl="0" eaLnBrk="0" fontAlgn="base" hangingPunct="0">
      <a:spcBef>
        <a:spcPct val="0"/>
      </a:spcBef>
      <a:spcAft>
        <a:spcPct val="0"/>
      </a:spcAft>
      <a:defRPr sz="2400" kern="1200">
        <a:solidFill>
          <a:schemeClr val="tx2"/>
        </a:solidFill>
        <a:latin typeface="Calibri" pitchFamily="34" charset="0"/>
        <a:ea typeface="+mn-ea"/>
        <a:cs typeface="+mn-cs"/>
      </a:defRPr>
    </a:lvl1pPr>
    <a:lvl2pPr marL="457200" algn="ctr" rtl="0" eaLnBrk="0" fontAlgn="base" hangingPunct="0">
      <a:spcBef>
        <a:spcPct val="0"/>
      </a:spcBef>
      <a:spcAft>
        <a:spcPct val="0"/>
      </a:spcAft>
      <a:defRPr sz="2400" kern="1200">
        <a:solidFill>
          <a:schemeClr val="tx2"/>
        </a:solidFill>
        <a:latin typeface="Calibri" pitchFamily="34" charset="0"/>
        <a:ea typeface="+mn-ea"/>
        <a:cs typeface="+mn-cs"/>
      </a:defRPr>
    </a:lvl2pPr>
    <a:lvl3pPr marL="914400" algn="ctr" rtl="0" eaLnBrk="0" fontAlgn="base" hangingPunct="0">
      <a:spcBef>
        <a:spcPct val="0"/>
      </a:spcBef>
      <a:spcAft>
        <a:spcPct val="0"/>
      </a:spcAft>
      <a:defRPr sz="2400" kern="1200">
        <a:solidFill>
          <a:schemeClr val="tx2"/>
        </a:solidFill>
        <a:latin typeface="Calibri" pitchFamily="34" charset="0"/>
        <a:ea typeface="+mn-ea"/>
        <a:cs typeface="+mn-cs"/>
      </a:defRPr>
    </a:lvl3pPr>
    <a:lvl4pPr marL="1371600" algn="ctr" rtl="0" eaLnBrk="0" fontAlgn="base" hangingPunct="0">
      <a:spcBef>
        <a:spcPct val="0"/>
      </a:spcBef>
      <a:spcAft>
        <a:spcPct val="0"/>
      </a:spcAft>
      <a:defRPr sz="2400" kern="1200">
        <a:solidFill>
          <a:schemeClr val="tx2"/>
        </a:solidFill>
        <a:latin typeface="Calibri" pitchFamily="34" charset="0"/>
        <a:ea typeface="+mn-ea"/>
        <a:cs typeface="+mn-cs"/>
      </a:defRPr>
    </a:lvl4pPr>
    <a:lvl5pPr marL="1828800" algn="ctr" rtl="0" eaLnBrk="0" fontAlgn="base" hangingPunct="0">
      <a:spcBef>
        <a:spcPct val="0"/>
      </a:spcBef>
      <a:spcAft>
        <a:spcPct val="0"/>
      </a:spcAft>
      <a:defRPr sz="2400" kern="1200">
        <a:solidFill>
          <a:schemeClr val="tx2"/>
        </a:solidFill>
        <a:latin typeface="Calibri" pitchFamily="34" charset="0"/>
        <a:ea typeface="+mn-ea"/>
        <a:cs typeface="+mn-cs"/>
      </a:defRPr>
    </a:lvl5pPr>
    <a:lvl6pPr marL="2286000" algn="l" defTabSz="914400" rtl="0" eaLnBrk="1" latinLnBrk="0" hangingPunct="1">
      <a:defRPr sz="2400" kern="1200">
        <a:solidFill>
          <a:schemeClr val="tx2"/>
        </a:solidFill>
        <a:latin typeface="Calibri" pitchFamily="34" charset="0"/>
        <a:ea typeface="+mn-ea"/>
        <a:cs typeface="+mn-cs"/>
      </a:defRPr>
    </a:lvl6pPr>
    <a:lvl7pPr marL="2743200" algn="l" defTabSz="914400" rtl="0" eaLnBrk="1" latinLnBrk="0" hangingPunct="1">
      <a:defRPr sz="2400" kern="1200">
        <a:solidFill>
          <a:schemeClr val="tx2"/>
        </a:solidFill>
        <a:latin typeface="Calibri" pitchFamily="34" charset="0"/>
        <a:ea typeface="+mn-ea"/>
        <a:cs typeface="+mn-cs"/>
      </a:defRPr>
    </a:lvl7pPr>
    <a:lvl8pPr marL="3200400" algn="l" defTabSz="914400" rtl="0" eaLnBrk="1" latinLnBrk="0" hangingPunct="1">
      <a:defRPr sz="2400" kern="1200">
        <a:solidFill>
          <a:schemeClr val="tx2"/>
        </a:solidFill>
        <a:latin typeface="Calibri" pitchFamily="34" charset="0"/>
        <a:ea typeface="+mn-ea"/>
        <a:cs typeface="+mn-cs"/>
      </a:defRPr>
    </a:lvl8pPr>
    <a:lvl9pPr marL="3657600" algn="l" defTabSz="914400" rtl="0" eaLnBrk="1" latinLnBrk="0" hangingPunct="1">
      <a:defRPr sz="2400" kern="1200">
        <a:solidFill>
          <a:schemeClr val="tx2"/>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pinder Dhaliwal" initials="RD" lastIdx="13" clrIdx="0"/>
  <p:cmAuthor id="1" name="violam" initials="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1AA4D5"/>
    <a:srgbClr val="012B74"/>
    <a:srgbClr val="FF6600"/>
    <a:srgbClr val="5CA315"/>
    <a:srgbClr val="899B1D"/>
    <a:srgbClr val="CEE15D"/>
    <a:srgbClr val="000000"/>
    <a:srgbClr val="BFD82D"/>
    <a:srgbClr val="7BBB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3883" autoAdjust="0"/>
  </p:normalViewPr>
  <p:slideViewPr>
    <p:cSldViewPr>
      <p:cViewPr varScale="1">
        <p:scale>
          <a:sx n="70" d="100"/>
          <a:sy n="70" d="100"/>
        </p:scale>
        <p:origin x="-990" y="-96"/>
      </p:cViewPr>
      <p:guideLst>
        <p:guide orient="horz" pos="2160"/>
        <p:guide pos="2880"/>
      </p:guideLst>
    </p:cSldViewPr>
  </p:slideViewPr>
  <p:outlineViewPr>
    <p:cViewPr>
      <p:scale>
        <a:sx n="33" d="100"/>
        <a:sy n="33" d="100"/>
      </p:scale>
      <p:origin x="0" y="12306"/>
    </p:cViewPr>
  </p:outlineViewPr>
  <p:notesTextViewPr>
    <p:cViewPr>
      <p:scale>
        <a:sx n="100" d="100"/>
        <a:sy n="100" d="100"/>
      </p:scale>
      <p:origin x="0" y="0"/>
    </p:cViewPr>
  </p:notesTextViewPr>
  <p:sorterViewPr>
    <p:cViewPr>
      <p:scale>
        <a:sx n="100" d="100"/>
        <a:sy n="100" d="100"/>
      </p:scale>
      <p:origin x="0" y="-5760"/>
    </p:cViewPr>
  </p:sorterViewPr>
  <p:notesViewPr>
    <p:cSldViewPr>
      <p:cViewPr>
        <p:scale>
          <a:sx n="66" d="100"/>
          <a:sy n="66" d="100"/>
        </p:scale>
        <p:origin x="-2238" y="1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CA"/>
  <c:chart>
    <c:plotArea>
      <c:layout/>
      <c:lineChart>
        <c:grouping val="standard"/>
        <c:ser>
          <c:idx val="0"/>
          <c:order val="0"/>
          <c:tx>
            <c:strRef>
              <c:f>Sheet1!$B$1</c:f>
              <c:strCache>
                <c:ptCount val="1"/>
                <c:pt idx="0">
                  <c:v>Keep Nil Per Os (NPO)</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0.92592600000000003</c:v>
                </c:pt>
                <c:pt idx="3">
                  <c:v>7.7380950000000004</c:v>
                </c:pt>
                <c:pt idx="4">
                  <c:v>22.503629999999944</c:v>
                </c:pt>
                <c:pt idx="5">
                  <c:v>34.815560000000005</c:v>
                </c:pt>
                <c:pt idx="6">
                  <c:v>53.64958</c:v>
                </c:pt>
                <c:pt idx="7">
                  <c:v>61.075620000000001</c:v>
                </c:pt>
                <c:pt idx="8">
                  <c:v>61.057189999999999</c:v>
                </c:pt>
                <c:pt idx="9">
                  <c:v>55.077150000000003</c:v>
                </c:pt>
                <c:pt idx="10">
                  <c:v>65.217709999999997</c:v>
                </c:pt>
                <c:pt idx="11">
                  <c:v>49.01052</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3.0443350000000002</c:v>
                </c:pt>
                <c:pt idx="1">
                  <c:v>19.366820000000001</c:v>
                </c:pt>
                <c:pt idx="2">
                  <c:v>36.58258</c:v>
                </c:pt>
                <c:pt idx="3">
                  <c:v>57.568660000000001</c:v>
                </c:pt>
                <c:pt idx="4">
                  <c:v>67.67910999999998</c:v>
                </c:pt>
                <c:pt idx="5">
                  <c:v>73.466750000000005</c:v>
                </c:pt>
                <c:pt idx="6">
                  <c:v>75.13577999999977</c:v>
                </c:pt>
                <c:pt idx="7">
                  <c:v>78.779290000000003</c:v>
                </c:pt>
                <c:pt idx="8">
                  <c:v>79.650069999999999</c:v>
                </c:pt>
                <c:pt idx="9">
                  <c:v>74.37106</c:v>
                </c:pt>
                <c:pt idx="10">
                  <c:v>73.810140000000004</c:v>
                </c:pt>
                <c:pt idx="11">
                  <c:v>76.61936</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19.957329999999953</c:v>
                </c:pt>
                <c:pt idx="1">
                  <c:v>44.194400000000002</c:v>
                </c:pt>
                <c:pt idx="2">
                  <c:v>63.946940000000005</c:v>
                </c:pt>
                <c:pt idx="3">
                  <c:v>71.776610000000005</c:v>
                </c:pt>
                <c:pt idx="4">
                  <c:v>82.358039999999988</c:v>
                </c:pt>
                <c:pt idx="5">
                  <c:v>67.37797999999998</c:v>
                </c:pt>
                <c:pt idx="6">
                  <c:v>67.609679999999983</c:v>
                </c:pt>
                <c:pt idx="7">
                  <c:v>102.6456</c:v>
                </c:pt>
                <c:pt idx="8">
                  <c:v>88.773409999999998</c:v>
                </c:pt>
                <c:pt idx="9">
                  <c:v>78.723469999999992</c:v>
                </c:pt>
                <c:pt idx="10">
                  <c:v>103.3021</c:v>
                </c:pt>
                <c:pt idx="11">
                  <c:v>92.191010000000006</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19.343450000000001</c:v>
                </c:pt>
                <c:pt idx="1">
                  <c:v>64.25788</c:v>
                </c:pt>
                <c:pt idx="2">
                  <c:v>79.408850000000001</c:v>
                </c:pt>
                <c:pt idx="3">
                  <c:v>82.795810000000003</c:v>
                </c:pt>
                <c:pt idx="4">
                  <c:v>81.769930000000002</c:v>
                </c:pt>
                <c:pt idx="5">
                  <c:v>82.294620000000279</c:v>
                </c:pt>
                <c:pt idx="6">
                  <c:v>89.190960000000004</c:v>
                </c:pt>
                <c:pt idx="7">
                  <c:v>88.015569999999997</c:v>
                </c:pt>
                <c:pt idx="8">
                  <c:v>89.204769999999996</c:v>
                </c:pt>
                <c:pt idx="9">
                  <c:v>80.118099999999998</c:v>
                </c:pt>
                <c:pt idx="10">
                  <c:v>87.84545</c:v>
                </c:pt>
                <c:pt idx="11">
                  <c:v>97.056240000000003</c:v>
                </c:pt>
              </c:numCache>
            </c:numRef>
          </c:val>
        </c:ser>
        <c:ser>
          <c:idx val="5"/>
          <c:order val="4"/>
          <c:tx>
            <c:strRef>
              <c:f>Sheet1!$G$1</c:f>
              <c:strCache>
                <c:ptCount val="1"/>
                <c:pt idx="0">
                  <c:v>Column2</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dLbls/>
        <c:marker val="1"/>
        <c:axId val="42808064"/>
        <c:axId val="42809984"/>
      </c:lineChart>
      <c:catAx>
        <c:axId val="42808064"/>
        <c:scaling>
          <c:orientation val="minMax"/>
        </c:scaling>
        <c:axPos val="b"/>
        <c:title>
          <c:tx>
            <c:rich>
              <a:bodyPr/>
              <a:lstStyle/>
              <a:p>
                <a:pPr>
                  <a:defRPr/>
                </a:pPr>
                <a:r>
                  <a:rPr lang="en-US" dirty="0" smtClean="0"/>
                  <a:t>ICU day</a:t>
                </a:r>
                <a:endParaRPr lang="en-US" dirty="0"/>
              </a:p>
            </c:rich>
          </c:tx>
        </c:title>
        <c:numFmt formatCode="General" sourceLinked="1"/>
        <c:tickLblPos val="nextTo"/>
        <c:crossAx val="42809984"/>
        <c:crosses val="autoZero"/>
        <c:auto val="1"/>
        <c:lblAlgn val="ctr"/>
        <c:lblOffset val="100"/>
      </c:catAx>
      <c:valAx>
        <c:axId val="42809984"/>
        <c:scaling>
          <c:orientation val="minMax"/>
        </c:scaling>
        <c:axPos val="l"/>
        <c:majorGridlines>
          <c:spPr>
            <a:ln>
              <a:noFill/>
            </a:ln>
          </c:spPr>
        </c:majorGridlines>
        <c:title>
          <c:tx>
            <c:rich>
              <a:bodyPr rot="-5400000" vert="horz"/>
              <a:lstStyle/>
              <a:p>
                <a:pPr>
                  <a:defRPr/>
                </a:pPr>
                <a:r>
                  <a:rPr lang="en-US" dirty="0" smtClean="0"/>
                  <a:t>Received / prescribed calories (%)</a:t>
                </a:r>
                <a:endParaRPr lang="en-US" dirty="0"/>
              </a:p>
            </c:rich>
          </c:tx>
        </c:title>
        <c:numFmt formatCode="General" sourceLinked="1"/>
        <c:tickLblPos val="nextTo"/>
        <c:crossAx val="42808064"/>
        <c:crosses val="autoZero"/>
        <c:crossBetween val="midCat"/>
      </c:valAx>
    </c:plotArea>
    <c:legend>
      <c:legendPos val="b"/>
      <c:legendEntry>
        <c:idx val="4"/>
        <c:delete val="1"/>
      </c:legendEntry>
      <c:layout>
        <c:manualLayout>
          <c:xMode val="edge"/>
          <c:yMode val="edge"/>
          <c:x val="7.3408428113152513E-2"/>
          <c:y val="0.82788420361928605"/>
          <c:w val="0.72685265634899343"/>
          <c:h val="0.1603512225445502"/>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CA"/>
  <c:chart>
    <c:plotArea>
      <c:layout>
        <c:manualLayout>
          <c:layoutTarget val="inner"/>
          <c:xMode val="edge"/>
          <c:yMode val="edge"/>
          <c:x val="0.11717089781880705"/>
          <c:y val="3.5060263848597874E-2"/>
          <c:w val="0.8539138157299303"/>
          <c:h val="0.60990813648293962"/>
        </c:manualLayout>
      </c:layout>
      <c:lineChart>
        <c:grouping val="standard"/>
        <c:ser>
          <c:idx val="0"/>
          <c:order val="0"/>
          <c:tx>
            <c:strRef>
              <c:f>Sheet1!$B$1</c:f>
              <c:strCache>
                <c:ptCount val="1"/>
                <c:pt idx="0">
                  <c:v>Keep Nil Per Os (NPO)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0.79365100000000133</c:v>
                </c:pt>
                <c:pt idx="3">
                  <c:v>10.02079</c:v>
                </c:pt>
                <c:pt idx="4">
                  <c:v>23.02102</c:v>
                </c:pt>
                <c:pt idx="5">
                  <c:v>37.283750000000012</c:v>
                </c:pt>
                <c:pt idx="6">
                  <c:v>53.36101</c:v>
                </c:pt>
                <c:pt idx="7">
                  <c:v>56.822350000000085</c:v>
                </c:pt>
                <c:pt idx="8">
                  <c:v>64.966130000000007</c:v>
                </c:pt>
                <c:pt idx="9">
                  <c:v>60.390500000000003</c:v>
                </c:pt>
                <c:pt idx="10">
                  <c:v>66.075199999999981</c:v>
                </c:pt>
                <c:pt idx="11">
                  <c:v>51.688800000000001</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3.8128079999999924</c:v>
                </c:pt>
                <c:pt idx="1">
                  <c:v>21.796669999999953</c:v>
                </c:pt>
                <c:pt idx="2">
                  <c:v>42.473689999999998</c:v>
                </c:pt>
                <c:pt idx="3">
                  <c:v>62.706060000000001</c:v>
                </c:pt>
                <c:pt idx="4">
                  <c:v>70.811850000000007</c:v>
                </c:pt>
                <c:pt idx="5">
                  <c:v>72.675699999999978</c:v>
                </c:pt>
                <c:pt idx="6">
                  <c:v>75.735569999999996</c:v>
                </c:pt>
                <c:pt idx="7">
                  <c:v>71.664299999999997</c:v>
                </c:pt>
                <c:pt idx="8">
                  <c:v>71.315379999999948</c:v>
                </c:pt>
                <c:pt idx="9">
                  <c:v>68.994490000000027</c:v>
                </c:pt>
                <c:pt idx="10">
                  <c:v>62.093390000000063</c:v>
                </c:pt>
                <c:pt idx="11">
                  <c:v>72.959270000000004</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18.00609</c:v>
                </c:pt>
                <c:pt idx="1">
                  <c:v>39.902270000000001</c:v>
                </c:pt>
                <c:pt idx="2">
                  <c:v>61.976510000000012</c:v>
                </c:pt>
                <c:pt idx="3">
                  <c:v>71.746530000000007</c:v>
                </c:pt>
                <c:pt idx="4">
                  <c:v>82.337280000000007</c:v>
                </c:pt>
                <c:pt idx="5">
                  <c:v>57.784730000000003</c:v>
                </c:pt>
                <c:pt idx="6">
                  <c:v>65.303129999999996</c:v>
                </c:pt>
                <c:pt idx="7">
                  <c:v>121.367</c:v>
                </c:pt>
                <c:pt idx="8">
                  <c:v>110.7623</c:v>
                </c:pt>
                <c:pt idx="9">
                  <c:v>99.028579999999948</c:v>
                </c:pt>
                <c:pt idx="10">
                  <c:v>131.03830000000033</c:v>
                </c:pt>
                <c:pt idx="11">
                  <c:v>119.905</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19.96697</c:v>
                </c:pt>
                <c:pt idx="1">
                  <c:v>64.507499999999993</c:v>
                </c:pt>
                <c:pt idx="2">
                  <c:v>80.277270000000001</c:v>
                </c:pt>
                <c:pt idx="3">
                  <c:v>83.724149999999995</c:v>
                </c:pt>
                <c:pt idx="4">
                  <c:v>84.652319999999989</c:v>
                </c:pt>
                <c:pt idx="5">
                  <c:v>83.291849999999997</c:v>
                </c:pt>
                <c:pt idx="6">
                  <c:v>89.521620000000027</c:v>
                </c:pt>
                <c:pt idx="7">
                  <c:v>86.147940000000006</c:v>
                </c:pt>
                <c:pt idx="8">
                  <c:v>87.685469999999981</c:v>
                </c:pt>
                <c:pt idx="9">
                  <c:v>77.866079999999982</c:v>
                </c:pt>
                <c:pt idx="10">
                  <c:v>84.199739999999949</c:v>
                </c:pt>
                <c:pt idx="11">
                  <c:v>95.485579999999999</c:v>
                </c:pt>
              </c:numCache>
            </c:numRef>
          </c:val>
        </c:ser>
        <c:ser>
          <c:idx val="5"/>
          <c:order val="4"/>
          <c:tx>
            <c:strRef>
              <c:f>Sheet1!$G$1</c:f>
              <c:strCache>
                <c:ptCount val="1"/>
                <c:pt idx="0">
                  <c:v>Column1</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dLbls/>
        <c:marker val="1"/>
        <c:axId val="106373888"/>
        <c:axId val="106375808"/>
      </c:lineChart>
      <c:catAx>
        <c:axId val="106373888"/>
        <c:scaling>
          <c:orientation val="minMax"/>
        </c:scaling>
        <c:axPos val="b"/>
        <c:title>
          <c:tx>
            <c:rich>
              <a:bodyPr/>
              <a:lstStyle/>
              <a:p>
                <a:pPr>
                  <a:defRPr/>
                </a:pPr>
                <a:r>
                  <a:rPr lang="en-US" dirty="0" smtClean="0"/>
                  <a:t>ICU day</a:t>
                </a:r>
                <a:endParaRPr lang="en-US" dirty="0"/>
              </a:p>
            </c:rich>
          </c:tx>
        </c:title>
        <c:numFmt formatCode="General" sourceLinked="1"/>
        <c:tickLblPos val="nextTo"/>
        <c:crossAx val="106375808"/>
        <c:crosses val="autoZero"/>
        <c:auto val="1"/>
        <c:lblAlgn val="ctr"/>
        <c:lblOffset val="100"/>
      </c:catAx>
      <c:valAx>
        <c:axId val="106375808"/>
        <c:scaling>
          <c:orientation val="minMax"/>
        </c:scaling>
        <c:axPos val="l"/>
        <c:majorGridlines>
          <c:spPr>
            <a:ln>
              <a:noFill/>
            </a:ln>
          </c:spPr>
        </c:majorGridlines>
        <c:title>
          <c:tx>
            <c:rich>
              <a:bodyPr rot="-5400000" vert="horz"/>
              <a:lstStyle/>
              <a:p>
                <a:pPr>
                  <a:defRPr/>
                </a:pPr>
                <a:r>
                  <a:rPr lang="en-US" dirty="0" smtClean="0"/>
                  <a:t>Received / prescribed protein (%)</a:t>
                </a:r>
                <a:endParaRPr lang="en-US" dirty="0"/>
              </a:p>
            </c:rich>
          </c:tx>
        </c:title>
        <c:numFmt formatCode="General" sourceLinked="1"/>
        <c:tickLblPos val="nextTo"/>
        <c:crossAx val="106373888"/>
        <c:crosses val="autoZero"/>
        <c:crossBetween val="midCat"/>
      </c:valAx>
    </c:plotArea>
    <c:legend>
      <c:legendPos val="b"/>
      <c:legendEntry>
        <c:idx val="4"/>
        <c:delete val="1"/>
      </c:legendEntry>
      <c:layout>
        <c:manualLayout>
          <c:xMode val="edge"/>
          <c:yMode val="edge"/>
          <c:x val="7.3408428113152513E-2"/>
          <c:y val="0.81472630888244157"/>
          <c:w val="0.72685265634899343"/>
          <c:h val="0.17350911728139293"/>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880110"/>
          </a:xfrm>
          <a:prstGeom prst="rect">
            <a:avLst/>
          </a:prstGeom>
        </p:spPr>
        <p:txBody>
          <a:bodyPr vert="horz" lIns="96661" tIns="48331" rIns="96661" bIns="48331" rtlCol="0"/>
          <a:lstStyle>
            <a:lvl1pPr algn="l">
              <a:defRPr sz="1300"/>
            </a:lvl1pPr>
          </a:lstStyle>
          <a:p>
            <a:r>
              <a:rPr lang="en-US" sz="2000" b="1" dirty="0">
                <a:latin typeface="Arial" pitchFamily="34" charset="0"/>
                <a:cs typeface="Arial" pitchFamily="34" charset="0"/>
              </a:rPr>
              <a:t>PEP </a:t>
            </a:r>
            <a:r>
              <a:rPr lang="en-US" sz="2000" b="1" dirty="0" err="1">
                <a:latin typeface="Arial" pitchFamily="34" charset="0"/>
                <a:cs typeface="Arial" pitchFamily="34" charset="0"/>
              </a:rPr>
              <a:t>uP</a:t>
            </a:r>
            <a:r>
              <a:rPr lang="en-US" sz="2000" b="1" dirty="0">
                <a:latin typeface="Arial" pitchFamily="34" charset="0"/>
                <a:cs typeface="Arial" pitchFamily="34" charset="0"/>
              </a:rPr>
              <a:t>: Increased Protein and Energy Delivery</a:t>
            </a:r>
            <a:r>
              <a:rPr lang="en-US" sz="1900" b="1" dirty="0">
                <a:latin typeface="Arial" pitchFamily="34" charset="0"/>
                <a:cs typeface="Arial" pitchFamily="34" charset="0"/>
              </a:rPr>
              <a:t/>
            </a:r>
            <a:br>
              <a:rPr lang="en-US" sz="1900" b="1" dirty="0">
                <a:latin typeface="Arial" pitchFamily="34" charset="0"/>
                <a:cs typeface="Arial" pitchFamily="34" charset="0"/>
              </a:rPr>
            </a:br>
            <a:r>
              <a:rPr lang="en-US" sz="1800" dirty="0">
                <a:latin typeface="Arial" pitchFamily="34" charset="0"/>
                <a:cs typeface="Arial" pitchFamily="34" charset="0"/>
              </a:rPr>
              <a:t>Dr. Daren K. </a:t>
            </a:r>
            <a:r>
              <a:rPr lang="en-US" sz="1800" dirty="0" err="1">
                <a:latin typeface="Arial" pitchFamily="34" charset="0"/>
                <a:cs typeface="Arial" pitchFamily="34" charset="0"/>
              </a:rPr>
              <a:t>Heyland</a:t>
            </a:r>
            <a:r>
              <a:rPr lang="en-US" sz="1800" dirty="0">
                <a:latin typeface="Arial" pitchFamily="34" charset="0"/>
                <a:cs typeface="Arial" pitchFamily="34" charset="0"/>
              </a:rPr>
              <a:t> </a:t>
            </a:r>
            <a:endParaRPr lang="fr-CA" sz="1800" dirty="0">
              <a:latin typeface="Arial" pitchFamily="34" charset="0"/>
              <a:cs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26F27E9-457A-4BE5-93BF-47048F4A818F}" type="slidenum">
              <a:rPr lang="fr-CA" sz="1400">
                <a:latin typeface="Arial" pitchFamily="34" charset="0"/>
                <a:cs typeface="Arial" pitchFamily="34" charset="0"/>
              </a:rPr>
              <a:pPr/>
              <a:t>‹#›</a:t>
            </a:fld>
            <a:endParaRPr lang="fr-CA" sz="1400" dirty="0">
              <a:latin typeface="Arial" pitchFamily="34" charset="0"/>
              <a:cs typeface="Arial" pitchFamily="34" charset="0"/>
            </a:endParaRPr>
          </a:p>
        </p:txBody>
      </p:sp>
    </p:spTree>
    <p:extLst>
      <p:ext uri="{BB962C8B-B14F-4D97-AF65-F5344CB8AC3E}">
        <p14:creationId xmlns:p14="http://schemas.microsoft.com/office/powerpoint/2010/main" xmlns="" val="2033543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defRPr>
            </a:lvl1pPr>
          </a:lstStyle>
          <a:p>
            <a:pPr>
              <a:defRPr/>
            </a:pPr>
            <a:fld id="{16261C79-81C9-4537-8AFD-1630F762A713}" type="slidenum">
              <a:rPr lang="en-US"/>
              <a:pPr>
                <a:defRPr/>
              </a:pPr>
              <a:t>‹#›</a:t>
            </a:fld>
            <a:endParaRPr lang="en-US"/>
          </a:p>
        </p:txBody>
      </p:sp>
    </p:spTree>
    <p:extLst>
      <p:ext uri="{BB962C8B-B14F-4D97-AF65-F5344CB8AC3E}">
        <p14:creationId xmlns:p14="http://schemas.microsoft.com/office/powerpoint/2010/main" xmlns="" val="395027832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68893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00024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1565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BF5F47B1-6710-49B6-9DAC-F4A07CC79588}" type="slidenum">
              <a:rPr lang="en-US" smtClean="0">
                <a:latin typeface="Arial" charset="0"/>
              </a:rPr>
              <a:pPr/>
              <a:t>13</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xmlns="" val="201865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65885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15</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slides</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21</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23</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24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95716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81288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2655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19023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95437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62006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43229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31936B8-E32F-498F-A718-C1CFD9E1770D}" type="slidenum">
              <a:rPr lang="en-US" smtClean="0"/>
              <a:pPr/>
              <a:t>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xmlns="" val="324304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827269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329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633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449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124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15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5582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0423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828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075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6203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4343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B91113-E012-43D0-96FD-4BC8F921E961}" type="datetimeFigureOut">
              <a:rPr lang="en-US" smtClean="0">
                <a:solidFill>
                  <a:prstClr val="black">
                    <a:tint val="75000"/>
                  </a:prstClr>
                </a:solidFill>
                <a:latin typeface="Calibri"/>
              </a:rPr>
              <a:pPr eaLnBrk="1" fontAlgn="auto" hangingPunct="1">
                <a:spcBef>
                  <a:spcPts val="0"/>
                </a:spcBef>
                <a:spcAft>
                  <a:spcPts val="0"/>
                </a:spcAft>
              </a:pPr>
              <a:t>5/17/2014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6E992D-7690-42AE-BFDE-20034D09E05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6955098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criticalcarenutrition.co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1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52350" y="4627244"/>
            <a:ext cx="9144000" cy="1097281"/>
          </a:xfrm>
          <a:prstGeom prst="rect">
            <a:avLst/>
          </a:prstGeom>
          <a:noFill/>
          <a:ln w="9525">
            <a:noFill/>
            <a:miter lim="800000"/>
            <a:headEnd/>
            <a:tailEnd/>
          </a:ln>
        </p:spPr>
        <p:txBody>
          <a:bodyPr/>
          <a:lstStyle/>
          <a:p>
            <a:pPr algn="l" defTabSz="457200">
              <a:defRPr/>
            </a:pPr>
            <a:r>
              <a:rPr lang="en-US" sz="2200" dirty="0" smtClean="0">
                <a:solidFill>
                  <a:srgbClr val="000000"/>
                </a:solidFill>
                <a:latin typeface="Arial" pitchFamily="34" charset="0"/>
                <a:cs typeface="Arial" pitchFamily="34" charset="0"/>
              </a:rPr>
              <a:t>Professor </a:t>
            </a:r>
            <a:r>
              <a:rPr lang="en-US" sz="2200" dirty="0">
                <a:solidFill>
                  <a:srgbClr val="000000"/>
                </a:solidFill>
                <a:latin typeface="Arial" pitchFamily="34" charset="0"/>
                <a:cs typeface="Arial" pitchFamily="34" charset="0"/>
              </a:rPr>
              <a:t>of Medicine</a:t>
            </a:r>
          </a:p>
          <a:p>
            <a:pPr algn="l" defTabSz="457200">
              <a:defRPr/>
            </a:pPr>
            <a:r>
              <a:rPr lang="en-US" sz="2200" dirty="0">
                <a:solidFill>
                  <a:srgbClr val="000000"/>
                </a:solidFill>
                <a:latin typeface="Arial" pitchFamily="34" charset="0"/>
                <a:cs typeface="Arial" pitchFamily="34" charset="0"/>
              </a:rPr>
              <a:t>Queen’s </a:t>
            </a:r>
            <a:r>
              <a:rPr lang="en-US" sz="2200" dirty="0" smtClean="0">
                <a:solidFill>
                  <a:srgbClr val="000000"/>
                </a:solidFill>
                <a:latin typeface="Arial" pitchFamily="34" charset="0"/>
                <a:cs typeface="Arial" pitchFamily="34" charset="0"/>
              </a:rPr>
              <a:t>University, Kingston </a:t>
            </a:r>
            <a:r>
              <a:rPr lang="en-US" sz="2200" dirty="0">
                <a:solidFill>
                  <a:srgbClr val="000000"/>
                </a:solidFill>
                <a:latin typeface="Arial" pitchFamily="34" charset="0"/>
                <a:cs typeface="Arial" pitchFamily="34" charset="0"/>
              </a:rPr>
              <a:t>General Hospital</a:t>
            </a:r>
          </a:p>
          <a:p>
            <a:pPr algn="l" defTabSz="457200">
              <a:defRPr/>
            </a:pPr>
            <a:r>
              <a:rPr lang="en-US" sz="2200" dirty="0">
                <a:solidFill>
                  <a:srgbClr val="000000"/>
                </a:solidFill>
                <a:latin typeface="Arial" pitchFamily="34" charset="0"/>
                <a:cs typeface="Arial" pitchFamily="34" charset="0"/>
              </a:rPr>
              <a:t>Kingston, </a:t>
            </a:r>
            <a:r>
              <a:rPr lang="en-US" sz="2200" dirty="0" smtClean="0">
                <a:solidFill>
                  <a:srgbClr val="000000"/>
                </a:solidFill>
                <a:latin typeface="Arial" pitchFamily="34" charset="0"/>
                <a:cs typeface="Arial" pitchFamily="34" charset="0"/>
              </a:rPr>
              <a:t>Ontario</a:t>
            </a:r>
            <a:endParaRPr lang="en-US" sz="2200" dirty="0">
              <a:solidFill>
                <a:srgbClr val="000000"/>
              </a:solidFill>
              <a:latin typeface="Arial" pitchFamily="34" charset="0"/>
              <a:cs typeface="Arial" pitchFamily="34" charset="0"/>
            </a:endParaRPr>
          </a:p>
        </p:txBody>
      </p:sp>
      <p:sp>
        <p:nvSpPr>
          <p:cNvPr id="6" name="Rectangle 13"/>
          <p:cNvSpPr>
            <a:spLocks noChangeArrowheads="1"/>
          </p:cNvSpPr>
          <p:nvPr/>
        </p:nvSpPr>
        <p:spPr bwMode="auto">
          <a:xfrm>
            <a:off x="211775" y="3867149"/>
            <a:ext cx="6324600" cy="731520"/>
          </a:xfrm>
          <a:prstGeom prst="rect">
            <a:avLst/>
          </a:prstGeom>
          <a:noFill/>
          <a:ln w="9525">
            <a:noFill/>
            <a:miter lim="800000"/>
            <a:headEnd/>
            <a:tailEnd/>
          </a:ln>
        </p:spPr>
        <p:txBody>
          <a:bodyPr anchor="ctr" anchorCtr="0"/>
          <a:lstStyle/>
          <a:p>
            <a:pPr defTabSz="457200">
              <a:defRPr/>
            </a:pPr>
            <a:r>
              <a:rPr lang="en-US" sz="2800" b="1" dirty="0">
                <a:solidFill>
                  <a:srgbClr val="012B74"/>
                </a:solidFill>
                <a:latin typeface="Arial" pitchFamily="34" charset="0"/>
                <a:cs typeface="Arial" pitchFamily="34" charset="0"/>
              </a:rPr>
              <a:t>Daren K. </a:t>
            </a:r>
            <a:r>
              <a:rPr lang="en-US" sz="2800" b="1" dirty="0" err="1" smtClean="0">
                <a:solidFill>
                  <a:srgbClr val="012B74"/>
                </a:solidFill>
                <a:latin typeface="Arial" pitchFamily="34" charset="0"/>
                <a:cs typeface="Arial" pitchFamily="34" charset="0"/>
              </a:rPr>
              <a:t>Heyland</a:t>
            </a:r>
            <a:r>
              <a:rPr lang="en-US" sz="2800" b="1" dirty="0" smtClean="0">
                <a:solidFill>
                  <a:srgbClr val="012B74"/>
                </a:solidFill>
                <a:latin typeface="Arial" pitchFamily="34" charset="0"/>
                <a:cs typeface="Arial" pitchFamily="34" charset="0"/>
              </a:rPr>
              <a:t>, MD, MSc, FRCPC</a:t>
            </a:r>
            <a:endParaRPr lang="en-US" sz="2800" b="1" dirty="0">
              <a:solidFill>
                <a:srgbClr val="012B74"/>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272956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82880" y="1647895"/>
            <a:ext cx="8778240" cy="3566160"/>
          </a:xfrm>
          <a:prstGeom prst="rect">
            <a:avLst/>
          </a:prstGeom>
          <a:solidFill>
            <a:srgbClr val="FFFFFF"/>
          </a:solidFill>
          <a:ln w="63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pic>
        <p:nvPicPr>
          <p:cNvPr id="4" name="Picture 3"/>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84660" y="1576484"/>
            <a:ext cx="8869680" cy="3657600"/>
          </a:xfrm>
          <a:prstGeom prst="rect">
            <a:avLst/>
          </a:prstGeom>
        </p:spPr>
      </p:pic>
      <p:sp>
        <p:nvSpPr>
          <p:cNvPr id="1027" name="Rectangle 5"/>
          <p:cNvSpPr>
            <a:spLocks noGrp="1" noChangeArrowheads="1"/>
          </p:cNvSpPr>
          <p:nvPr>
            <p:ph type="title" idx="4294967295"/>
          </p:nvPr>
        </p:nvSpPr>
        <p:spPr>
          <a:xfrm>
            <a:off x="1" y="169225"/>
            <a:ext cx="9144000" cy="616525"/>
          </a:xfrm>
        </p:spPr>
        <p:txBody>
          <a:bodyPr/>
          <a:lstStyle/>
          <a:p>
            <a:pPr>
              <a:lnSpc>
                <a:spcPct val="85000"/>
              </a:lnSpc>
            </a:pPr>
            <a:r>
              <a:rPr lang="en-US" sz="3800" dirty="0"/>
              <a:t>Failure Rate</a:t>
            </a:r>
          </a:p>
        </p:txBody>
      </p:sp>
      <p:sp>
        <p:nvSpPr>
          <p:cNvPr id="1029" name="TextBox 4"/>
          <p:cNvSpPr txBox="1">
            <a:spLocks noChangeArrowheads="1"/>
          </p:cNvSpPr>
          <p:nvPr/>
        </p:nvSpPr>
        <p:spPr bwMode="auto">
          <a:xfrm>
            <a:off x="2216420" y="5198425"/>
            <a:ext cx="6858000" cy="307777"/>
          </a:xfrm>
          <a:prstGeom prst="rect">
            <a:avLst/>
          </a:prstGeom>
          <a:noFill/>
          <a:ln w="9525">
            <a:noFill/>
            <a:miter lim="800000"/>
            <a:headEnd/>
            <a:tailEnd/>
          </a:ln>
        </p:spPr>
        <p:txBody>
          <a:bodyPr wrap="square">
            <a:spAutoFit/>
          </a:bodyPr>
          <a:lstStyle/>
          <a:p>
            <a:pPr algn="r"/>
            <a:r>
              <a:rPr lang="en-US" sz="1400" b="1" dirty="0" smtClean="0">
                <a:solidFill>
                  <a:srgbClr val="012B74"/>
                </a:solidFill>
                <a:latin typeface="Arial" pitchFamily="34" charset="0"/>
                <a:cs typeface="Arial" pitchFamily="34" charset="0"/>
              </a:rPr>
              <a:t>Heyland 2013 (in submission)</a:t>
            </a:r>
            <a:endParaRPr lang="en-US" sz="1400" b="1" dirty="0">
              <a:solidFill>
                <a:srgbClr val="012B74"/>
              </a:solidFill>
              <a:latin typeface="Arial" pitchFamily="34" charset="0"/>
              <a:cs typeface="Arial" pitchFamily="34" charset="0"/>
            </a:endParaRPr>
          </a:p>
        </p:txBody>
      </p:sp>
      <p:sp>
        <p:nvSpPr>
          <p:cNvPr id="2" name="Rectangle 1"/>
          <p:cNvSpPr/>
          <p:nvPr/>
        </p:nvSpPr>
        <p:spPr>
          <a:xfrm>
            <a:off x="1524000" y="833250"/>
            <a:ext cx="594360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high </a:t>
            </a:r>
            <a:r>
              <a:rPr lang="en-US" sz="2000" b="1" dirty="0">
                <a:solidFill>
                  <a:srgbClr val="012B74"/>
                </a:solidFill>
                <a:latin typeface="Arial" pitchFamily="34" charset="0"/>
                <a:cs typeface="Arial" pitchFamily="34" charset="0"/>
              </a:rPr>
              <a:t>risk patients who failed to meet minimal quality targets (80% overall energy adequacy) </a:t>
            </a:r>
          </a:p>
        </p:txBody>
      </p:sp>
      <p:sp>
        <p:nvSpPr>
          <p:cNvPr id="7" name="TextBox 4"/>
          <p:cNvSpPr txBox="1">
            <a:spLocks noChangeArrowheads="1"/>
          </p:cNvSpPr>
          <p:nvPr/>
        </p:nvSpPr>
        <p:spPr bwMode="auto">
          <a:xfrm>
            <a:off x="1713486" y="2248895"/>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75.6</a:t>
            </a:r>
            <a:endParaRPr lang="en-US" sz="1200" dirty="0">
              <a:solidFill>
                <a:schemeClr val="bg2"/>
              </a:solidFill>
              <a:latin typeface="Arial" pitchFamily="34" charset="0"/>
              <a:cs typeface="Arial" pitchFamily="34" charset="0"/>
            </a:endParaRPr>
          </a:p>
        </p:txBody>
      </p:sp>
      <p:sp>
        <p:nvSpPr>
          <p:cNvPr id="8" name="TextBox 4"/>
          <p:cNvSpPr txBox="1">
            <a:spLocks noChangeArrowheads="1"/>
          </p:cNvSpPr>
          <p:nvPr/>
        </p:nvSpPr>
        <p:spPr bwMode="auto">
          <a:xfrm>
            <a:off x="2792028" y="21763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78.1</a:t>
            </a:r>
            <a:endParaRPr lang="en-US" sz="1200" dirty="0">
              <a:solidFill>
                <a:schemeClr val="bg2"/>
              </a:solidFill>
              <a:latin typeface="Arial" pitchFamily="34" charset="0"/>
              <a:cs typeface="Arial" pitchFamily="34" charset="0"/>
            </a:endParaRPr>
          </a:p>
        </p:txBody>
      </p:sp>
      <p:sp>
        <p:nvSpPr>
          <p:cNvPr id="9" name="TextBox 4"/>
          <p:cNvSpPr txBox="1">
            <a:spLocks noChangeArrowheads="1"/>
          </p:cNvSpPr>
          <p:nvPr/>
        </p:nvSpPr>
        <p:spPr bwMode="auto">
          <a:xfrm>
            <a:off x="3890931" y="183359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91.2</a:t>
            </a:r>
            <a:endParaRPr lang="en-US" sz="1200" dirty="0">
              <a:solidFill>
                <a:schemeClr val="bg2"/>
              </a:solidFill>
              <a:latin typeface="Arial" pitchFamily="34" charset="0"/>
              <a:cs typeface="Arial" pitchFamily="34" charset="0"/>
            </a:endParaRPr>
          </a:p>
        </p:txBody>
      </p:sp>
      <p:sp>
        <p:nvSpPr>
          <p:cNvPr id="10" name="TextBox 4"/>
          <p:cNvSpPr txBox="1">
            <a:spLocks noChangeArrowheads="1"/>
          </p:cNvSpPr>
          <p:nvPr/>
        </p:nvSpPr>
        <p:spPr bwMode="auto">
          <a:xfrm>
            <a:off x="4992594" y="225723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75.1</a:t>
            </a:r>
            <a:endParaRPr lang="en-US" sz="1200" dirty="0">
              <a:solidFill>
                <a:schemeClr val="bg2"/>
              </a:solidFill>
              <a:latin typeface="Arial" pitchFamily="34" charset="0"/>
              <a:cs typeface="Arial" pitchFamily="34" charset="0"/>
            </a:endParaRPr>
          </a:p>
        </p:txBody>
      </p:sp>
      <p:sp>
        <p:nvSpPr>
          <p:cNvPr id="11" name="TextBox 4"/>
          <p:cNvSpPr txBox="1">
            <a:spLocks noChangeArrowheads="1"/>
          </p:cNvSpPr>
          <p:nvPr/>
        </p:nvSpPr>
        <p:spPr bwMode="auto">
          <a:xfrm>
            <a:off x="6084877" y="1932577"/>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87.0</a:t>
            </a:r>
            <a:endParaRPr lang="en-US" sz="1200" dirty="0">
              <a:solidFill>
                <a:schemeClr val="bg2"/>
              </a:solidFill>
              <a:latin typeface="Arial" pitchFamily="34" charset="0"/>
              <a:cs typeface="Arial" pitchFamily="34" charset="0"/>
            </a:endParaRPr>
          </a:p>
        </p:txBody>
      </p:sp>
      <p:sp>
        <p:nvSpPr>
          <p:cNvPr id="12" name="TextBox 4"/>
          <p:cNvSpPr txBox="1">
            <a:spLocks noChangeArrowheads="1"/>
          </p:cNvSpPr>
          <p:nvPr/>
        </p:nvSpPr>
        <p:spPr bwMode="auto">
          <a:xfrm>
            <a:off x="7180290" y="2397894"/>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69.8</a:t>
            </a:r>
            <a:endParaRPr lang="en-US" sz="1200" dirty="0">
              <a:solidFill>
                <a:schemeClr val="bg2"/>
              </a:solidFill>
              <a:latin typeface="Arial" pitchFamily="34" charset="0"/>
              <a:cs typeface="Arial" pitchFamily="34" charset="0"/>
            </a:endParaRPr>
          </a:p>
        </p:txBody>
      </p:sp>
      <p:sp>
        <p:nvSpPr>
          <p:cNvPr id="13" name="TextBox 4"/>
          <p:cNvSpPr txBox="1">
            <a:spLocks noChangeArrowheads="1"/>
          </p:cNvSpPr>
          <p:nvPr/>
        </p:nvSpPr>
        <p:spPr bwMode="auto">
          <a:xfrm>
            <a:off x="8274573" y="21240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79.9</a:t>
            </a:r>
            <a:endParaRPr lang="en-US" sz="1200" dirty="0">
              <a:solidFill>
                <a:schemeClr val="bg2"/>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2286000" y="4876800"/>
            <a:ext cx="4572000" cy="707886"/>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spAutoFit/>
          </a:bodyPr>
          <a:lstStyle/>
          <a:p>
            <a:r>
              <a:rPr lang="en-CA" sz="2000" b="1" dirty="0">
                <a:solidFill>
                  <a:srgbClr val="012B74"/>
                </a:solidFill>
                <a:latin typeface="Arial" pitchFamily="34" charset="0"/>
                <a:cs typeface="Arial" pitchFamily="34" charset="0"/>
              </a:rPr>
              <a:t>The same thinking that got you into </a:t>
            </a:r>
            <a:br>
              <a:rPr lang="en-CA" sz="2000" b="1" dirty="0">
                <a:solidFill>
                  <a:srgbClr val="012B74"/>
                </a:solidFill>
                <a:latin typeface="Arial" pitchFamily="34" charset="0"/>
                <a:cs typeface="Arial" pitchFamily="34" charset="0"/>
              </a:rPr>
            </a:br>
            <a:r>
              <a:rPr lang="en-CA" sz="2000" b="1" dirty="0">
                <a:solidFill>
                  <a:srgbClr val="012B74"/>
                </a:solidFill>
                <a:latin typeface="Arial" pitchFamily="34" charset="0"/>
                <a:cs typeface="Arial" pitchFamily="34" charset="0"/>
              </a:rPr>
              <a:t>this mess won’t get you out of it!</a:t>
            </a:r>
          </a:p>
        </p:txBody>
      </p:sp>
      <p:sp>
        <p:nvSpPr>
          <p:cNvPr id="16386" name="Title 1"/>
          <p:cNvSpPr>
            <a:spLocks noGrp="1"/>
          </p:cNvSpPr>
          <p:nvPr>
            <p:ph type="title"/>
          </p:nvPr>
        </p:nvSpPr>
        <p:spPr>
          <a:xfrm>
            <a:off x="0" y="172200"/>
            <a:ext cx="9144000" cy="609600"/>
          </a:xfrm>
        </p:spPr>
        <p:txBody>
          <a:bodyPr/>
          <a:lstStyle/>
          <a:p>
            <a:pPr>
              <a:lnSpc>
                <a:spcPct val="85000"/>
              </a:lnSpc>
            </a:pPr>
            <a:r>
              <a:rPr lang="en-CA" sz="3800" dirty="0"/>
              <a:t>Can we do better?</a:t>
            </a:r>
          </a:p>
        </p:txBody>
      </p:sp>
      <p:pic>
        <p:nvPicPr>
          <p:cNvPr id="16388" name="Picture 4" descr="think_outside_the_box_by_neho.jpg"/>
          <p:cNvPicPr>
            <a:picLocks noChangeAspect="1"/>
          </p:cNvPicPr>
          <p:nvPr/>
        </p:nvPicPr>
        <p:blipFill>
          <a:blip r:embed="rId4" cstate="print"/>
          <a:srcRect/>
          <a:stretch>
            <a:fillRect/>
          </a:stretch>
        </p:blipFill>
        <p:spPr bwMode="auto">
          <a:xfrm>
            <a:off x="2023732" y="797625"/>
            <a:ext cx="5096537" cy="3931920"/>
          </a:xfrm>
          <a:prstGeom prst="rect">
            <a:avLst/>
          </a:prstGeom>
          <a:noFill/>
          <a:ln w="6350">
            <a:solidFill>
              <a:srgbClr val="1AA4D5"/>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0373" y="1319150"/>
            <a:ext cx="9052560" cy="3657600"/>
          </a:xfrm>
        </p:spPr>
        <p:txBody>
          <a:bodyPr anchor="ctr" anchorCtr="0"/>
          <a:lstStyle/>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Different feeding options based on hemodynamic </a:t>
            </a:r>
            <a:r>
              <a:rPr lang="en-US" sz="1800" kern="1200" dirty="0" smtClean="0">
                <a:solidFill>
                  <a:schemeClr val="bg2"/>
                </a:solidFill>
                <a:latin typeface="Arial" pitchFamily="34" charset="0"/>
                <a:cs typeface="Arial" pitchFamily="34" charset="0"/>
              </a:rPr>
              <a:t>stability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and suitability for high </a:t>
            </a:r>
            <a:r>
              <a:rPr lang="en-US" sz="1800" kern="1200" dirty="0">
                <a:solidFill>
                  <a:schemeClr val="bg2"/>
                </a:solidFill>
                <a:latin typeface="Arial" pitchFamily="34" charset="0"/>
                <a:cs typeface="Arial" pitchFamily="34" charset="0"/>
              </a:rPr>
              <a:t>volume </a:t>
            </a:r>
            <a:r>
              <a:rPr lang="en-US" sz="1800" kern="1200" dirty="0" err="1">
                <a:solidFill>
                  <a:schemeClr val="bg2"/>
                </a:solidFill>
                <a:latin typeface="Arial" pitchFamily="34" charset="0"/>
                <a:cs typeface="Arial" pitchFamily="34" charset="0"/>
              </a:rPr>
              <a:t>intragastric</a:t>
            </a:r>
            <a:r>
              <a:rPr lang="en-US" sz="1800" kern="1200" dirty="0">
                <a:solidFill>
                  <a:schemeClr val="bg2"/>
                </a:solidFill>
                <a:latin typeface="Arial" pitchFamily="34" charset="0"/>
                <a:cs typeface="Arial" pitchFamily="34" charset="0"/>
              </a:rPr>
              <a:t> feeds.</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In select patients, we start the EN </a:t>
            </a:r>
            <a:r>
              <a:rPr lang="en-US" sz="1800" kern="1200" dirty="0" smtClean="0">
                <a:solidFill>
                  <a:schemeClr val="bg2"/>
                </a:solidFill>
                <a:latin typeface="Arial" pitchFamily="34" charset="0"/>
                <a:cs typeface="Arial" pitchFamily="34" charset="0"/>
              </a:rPr>
              <a:t>immediately at </a:t>
            </a:r>
            <a:r>
              <a:rPr lang="en-US" sz="1800" kern="1200" dirty="0">
                <a:solidFill>
                  <a:schemeClr val="bg2"/>
                </a:solidFill>
                <a:latin typeface="Arial" pitchFamily="34" charset="0"/>
                <a:cs typeface="Arial" pitchFamily="34" charset="0"/>
              </a:rPr>
              <a:t>goal </a:t>
            </a:r>
            <a:r>
              <a:rPr lang="en-US" sz="1800" kern="1200" dirty="0" smtClean="0">
                <a:solidFill>
                  <a:schemeClr val="bg2"/>
                </a:solidFill>
                <a:latin typeface="Arial" pitchFamily="34" charset="0"/>
                <a:cs typeface="Arial" pitchFamily="34" charset="0"/>
              </a:rPr>
              <a:t>rate</a:t>
            </a:r>
            <a:r>
              <a:rPr lang="en-US" sz="1800" kern="1200" dirty="0">
                <a:solidFill>
                  <a:schemeClr val="bg2"/>
                </a:solidFill>
                <a:latin typeface="Arial" pitchFamily="34" charset="0"/>
                <a:cs typeface="Arial" pitchFamily="34" charset="0"/>
              </a:rPr>
              <a:t>,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not </a:t>
            </a:r>
            <a:r>
              <a:rPr lang="en-US" sz="1800" kern="1200" dirty="0">
                <a:solidFill>
                  <a:schemeClr val="bg2"/>
                </a:solidFill>
                <a:latin typeface="Arial" pitchFamily="34" charset="0"/>
                <a:cs typeface="Arial" pitchFamily="34" charset="0"/>
              </a:rPr>
              <a:t>at 25 ml/hr.</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We target a 24 hour volume of EN rather than an </a:t>
            </a:r>
            <a:r>
              <a:rPr lang="en-US" sz="1800" kern="1200" dirty="0" smtClean="0">
                <a:solidFill>
                  <a:schemeClr val="bg2"/>
                </a:solidFill>
                <a:latin typeface="Arial" pitchFamily="34" charset="0"/>
                <a:cs typeface="Arial" pitchFamily="34" charset="0"/>
              </a:rPr>
              <a:t>hourly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rate </a:t>
            </a:r>
            <a:r>
              <a:rPr lang="en-US" sz="1800" kern="1200" dirty="0">
                <a:solidFill>
                  <a:schemeClr val="bg2"/>
                </a:solidFill>
                <a:latin typeface="Arial" pitchFamily="34" charset="0"/>
                <a:cs typeface="Arial" pitchFamily="34" charset="0"/>
              </a:rPr>
              <a:t>and provide the nurse with the latitude </a:t>
            </a:r>
            <a:r>
              <a:rPr lang="en-US" sz="1800" kern="1200" dirty="0" smtClean="0">
                <a:solidFill>
                  <a:schemeClr val="bg2"/>
                </a:solidFill>
                <a:latin typeface="Arial" pitchFamily="34" charset="0"/>
                <a:cs typeface="Arial" pitchFamily="34" charset="0"/>
              </a:rPr>
              <a:t>to </a:t>
            </a:r>
            <a:r>
              <a:rPr lang="en-US" sz="1800" kern="1200" dirty="0">
                <a:solidFill>
                  <a:schemeClr val="bg2"/>
                </a:solidFill>
                <a:latin typeface="Arial" pitchFamily="34" charset="0"/>
                <a:cs typeface="Arial" pitchFamily="34" charset="0"/>
              </a:rPr>
              <a:t>increase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the </a:t>
            </a:r>
            <a:r>
              <a:rPr lang="en-US" sz="1800" kern="1200" dirty="0">
                <a:solidFill>
                  <a:schemeClr val="bg2"/>
                </a:solidFill>
                <a:latin typeface="Arial" pitchFamily="34" charset="0"/>
                <a:cs typeface="Arial" pitchFamily="34" charset="0"/>
              </a:rPr>
              <a:t>hourly rate to make up the 24 hour volume.</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Start with a semi elemental solution, progress to </a:t>
            </a:r>
            <a:r>
              <a:rPr lang="en-US" sz="1800" kern="1200" dirty="0" smtClean="0">
                <a:solidFill>
                  <a:schemeClr val="bg2"/>
                </a:solidFill>
                <a:latin typeface="Arial" pitchFamily="34" charset="0"/>
                <a:cs typeface="Arial" pitchFamily="34" charset="0"/>
              </a:rPr>
              <a:t>polymeric.</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Tolerate higher </a:t>
            </a:r>
            <a:r>
              <a:rPr lang="en-US" sz="1800" kern="1200" dirty="0" smtClean="0">
                <a:solidFill>
                  <a:schemeClr val="bg2"/>
                </a:solidFill>
                <a:latin typeface="Arial" pitchFamily="34" charset="0"/>
                <a:cs typeface="Arial" pitchFamily="34" charset="0"/>
              </a:rPr>
              <a:t>GRV* </a:t>
            </a:r>
            <a:r>
              <a:rPr lang="en-US" sz="1800" kern="1200" dirty="0">
                <a:solidFill>
                  <a:schemeClr val="bg2"/>
                </a:solidFill>
                <a:latin typeface="Arial" pitchFamily="34" charset="0"/>
                <a:cs typeface="Arial" pitchFamily="34" charset="0"/>
              </a:rPr>
              <a:t>threshold (300 ml or more</a:t>
            </a:r>
            <a:r>
              <a:rPr lang="en-US" sz="1800" kern="1200" dirty="0" smtClean="0">
                <a:solidFill>
                  <a:schemeClr val="bg2"/>
                </a:solidFill>
                <a:latin typeface="Arial" pitchFamily="34" charset="0"/>
                <a:cs typeface="Arial" pitchFamily="34" charset="0"/>
              </a:rPr>
              <a:t>).</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Motility agents and protein supplements are started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immediately, rather </a:t>
            </a:r>
            <a:r>
              <a:rPr lang="en-US" sz="1800" kern="1200" dirty="0">
                <a:solidFill>
                  <a:schemeClr val="bg2"/>
                </a:solidFill>
                <a:latin typeface="Arial" pitchFamily="34" charset="0"/>
                <a:cs typeface="Arial" pitchFamily="34" charset="0"/>
              </a:rPr>
              <a:t>than started when there is a problem.</a:t>
            </a:r>
          </a:p>
        </p:txBody>
      </p:sp>
      <p:sp>
        <p:nvSpPr>
          <p:cNvPr id="17411" name="Rectangle 4"/>
          <p:cNvSpPr>
            <a:spLocks noGrp="1" noChangeArrowheads="1"/>
          </p:cNvSpPr>
          <p:nvPr>
            <p:ph type="title" idx="4294967295"/>
          </p:nvPr>
        </p:nvSpPr>
        <p:spPr>
          <a:xfrm>
            <a:off x="0" y="164275"/>
            <a:ext cx="9144000" cy="814450"/>
          </a:xfrm>
        </p:spPr>
        <p:txBody>
          <a:bodyPr/>
          <a:lstStyle/>
          <a:p>
            <a:pPr>
              <a:lnSpc>
                <a:spcPct val="85000"/>
              </a:lnSpc>
            </a:pPr>
            <a:r>
              <a:rPr lang="en-US" sz="3000" dirty="0"/>
              <a:t>The Efficacy of Enhanced </a:t>
            </a:r>
            <a:r>
              <a:rPr lang="en-US" sz="3000" u="sng" dirty="0"/>
              <a:t>P</a:t>
            </a:r>
            <a:r>
              <a:rPr lang="en-US" sz="3000" dirty="0"/>
              <a:t>rotein-</a:t>
            </a:r>
            <a:r>
              <a:rPr lang="en-US" sz="3000" u="sng" dirty="0"/>
              <a:t>E</a:t>
            </a:r>
            <a:r>
              <a:rPr lang="en-US" sz="3000" dirty="0"/>
              <a:t>nergy </a:t>
            </a:r>
            <a:r>
              <a:rPr lang="en-US" sz="3000" u="sng" dirty="0" smtClean="0"/>
              <a:t>P</a:t>
            </a:r>
            <a:r>
              <a:rPr lang="en-US" sz="3000" dirty="0" smtClean="0"/>
              <a:t>rovision </a:t>
            </a:r>
            <a:br>
              <a:rPr lang="en-US" sz="3000" dirty="0" smtClean="0"/>
            </a:br>
            <a:r>
              <a:rPr lang="en-US" sz="3000" dirty="0" smtClean="0"/>
              <a:t>via </a:t>
            </a:r>
            <a:r>
              <a:rPr lang="en-US" sz="3000" dirty="0"/>
              <a:t>the Enteral Ro</a:t>
            </a:r>
            <a:r>
              <a:rPr lang="en-US" sz="3000" u="sng" dirty="0"/>
              <a:t>u</a:t>
            </a:r>
            <a:r>
              <a:rPr lang="en-US" sz="3000" dirty="0"/>
              <a:t>te in </a:t>
            </a:r>
            <a:r>
              <a:rPr lang="en-US" sz="3000" dirty="0" smtClean="0"/>
              <a:t>Critically Ill </a:t>
            </a:r>
            <a:r>
              <a:rPr lang="en-US" sz="3000" u="sng" dirty="0" smtClean="0"/>
              <a:t>P</a:t>
            </a:r>
            <a:r>
              <a:rPr lang="en-US" sz="3000" dirty="0" smtClean="0"/>
              <a:t>atients: </a:t>
            </a:r>
            <a:br>
              <a:rPr lang="en-US" sz="3000" dirty="0" smtClean="0"/>
            </a:br>
            <a:r>
              <a:rPr lang="en-US" sz="3000" dirty="0" smtClean="0"/>
              <a:t>The </a:t>
            </a:r>
            <a:r>
              <a:rPr lang="en-US" sz="3000" dirty="0"/>
              <a:t>PEP </a:t>
            </a:r>
            <a:r>
              <a:rPr lang="en-US" sz="3000" dirty="0" err="1"/>
              <a:t>u</a:t>
            </a:r>
            <a:r>
              <a:rPr lang="en-US" sz="3000" dirty="0" err="1" smtClean="0"/>
              <a:t>P</a:t>
            </a:r>
            <a:r>
              <a:rPr lang="en-US" sz="3000" dirty="0" smtClean="0"/>
              <a:t> </a:t>
            </a:r>
            <a:r>
              <a:rPr lang="en-US" sz="3000" dirty="0"/>
              <a:t>Protocol!</a:t>
            </a:r>
          </a:p>
        </p:txBody>
      </p:sp>
      <p:sp>
        <p:nvSpPr>
          <p:cNvPr id="17412" name="Text Box 5"/>
          <p:cNvSpPr txBox="1">
            <a:spLocks noChangeArrowheads="1"/>
          </p:cNvSpPr>
          <p:nvPr/>
        </p:nvSpPr>
        <p:spPr bwMode="auto">
          <a:xfrm>
            <a:off x="1577340" y="4983480"/>
            <a:ext cx="5989320" cy="411480"/>
          </a:xfrm>
          <a:prstGeom prst="rect">
            <a:avLst/>
          </a:prstGeom>
          <a:solidFill>
            <a:srgbClr val="1AA4D5"/>
          </a:solidFill>
          <a:ln w="12700">
            <a:noFill/>
            <a:miter lim="800000"/>
            <a:headEnd type="none" w="sm" len="sm"/>
            <a:tailEnd type="none" w="sm" len="sm"/>
          </a:ln>
          <a:effectLst/>
          <a:scene3d>
            <a:camera prst="orthographicFront">
              <a:rot lat="0" lon="0" rev="0"/>
            </a:camera>
            <a:lightRig rig="chilly" dir="t">
              <a:rot lat="0" lon="0" rev="18480000"/>
            </a:lightRig>
          </a:scene3d>
          <a:sp3d prstMaterial="clear">
            <a:bevelT h="63500"/>
          </a:sp3d>
        </p:spPr>
        <p:txBody>
          <a:bodyPr anchor="ctr" anchorCtr="0">
            <a:noAutofit/>
          </a:bodyPr>
          <a:lstStyle/>
          <a:p>
            <a:pPr>
              <a:spcBef>
                <a:spcPct val="50000"/>
              </a:spcBef>
            </a:pPr>
            <a:r>
              <a:rPr lang="en-US" sz="2000" b="1" dirty="0">
                <a:solidFill>
                  <a:srgbClr val="012B74"/>
                </a:solidFill>
                <a:latin typeface="Arial" pitchFamily="34" charset="0"/>
                <a:cs typeface="Arial" pitchFamily="34" charset="0"/>
              </a:rPr>
              <a:t>A major paradigm shift in how we feed </a:t>
            </a:r>
            <a:r>
              <a:rPr lang="en-US" sz="2000" b="1" dirty="0" err="1">
                <a:solidFill>
                  <a:srgbClr val="012B74"/>
                </a:solidFill>
                <a:latin typeface="Arial" pitchFamily="34" charset="0"/>
                <a:cs typeface="Arial" pitchFamily="34" charset="0"/>
              </a:rPr>
              <a:t>enterally</a:t>
            </a:r>
            <a:endParaRPr lang="en-US" sz="2000" b="1" dirty="0">
              <a:solidFill>
                <a:srgbClr val="012B74"/>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88875" y="1801289"/>
            <a:ext cx="2468880" cy="2693322"/>
          </a:xfrm>
          <a:prstGeom prst="rect">
            <a:avLst/>
          </a:prstGeom>
          <a:ln w="6350">
            <a:solidFill>
              <a:srgbClr val="1AA4D5"/>
            </a:solidFill>
          </a:ln>
          <a:effectLst/>
        </p:spPr>
      </p:pic>
      <p:sp>
        <p:nvSpPr>
          <p:cNvPr id="7" name="TextBox 3"/>
          <p:cNvSpPr txBox="1">
            <a:spLocks noChangeArrowheads="1"/>
          </p:cNvSpPr>
          <p:nvPr/>
        </p:nvSpPr>
        <p:spPr bwMode="auto">
          <a:xfrm>
            <a:off x="2126480" y="5404104"/>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2010;14(2):R78.</a:t>
            </a:r>
          </a:p>
        </p:txBody>
      </p:sp>
      <p:sp>
        <p:nvSpPr>
          <p:cNvPr id="8" name="TextBox 5"/>
          <p:cNvSpPr txBox="1">
            <a:spLocks noChangeArrowheads="1"/>
          </p:cNvSpPr>
          <p:nvPr/>
        </p:nvSpPr>
        <p:spPr bwMode="auto">
          <a:xfrm>
            <a:off x="74225" y="5404104"/>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GRV: gastric residual volume</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print"/>
          <a:srcRect t="3238" b="6476"/>
          <a:stretch>
            <a:fillRect/>
          </a:stretch>
        </p:blipFill>
        <p:spPr bwMode="auto">
          <a:xfrm>
            <a:off x="483293" y="1821811"/>
            <a:ext cx="8177415" cy="3740789"/>
          </a:xfrm>
          <a:prstGeom prst="rect">
            <a:avLst/>
          </a:prstGeom>
          <a:solidFill>
            <a:schemeClr val="tx1"/>
          </a:solidFill>
          <a:ln w="6350">
            <a:solidFill>
              <a:srgbClr val="1AA4D5"/>
            </a:solidFill>
            <a:miter lim="800000"/>
            <a:headEnd/>
            <a:tailEnd/>
          </a:ln>
        </p:spPr>
      </p:pic>
      <p:sp>
        <p:nvSpPr>
          <p:cNvPr id="5" name="TextBox 10"/>
          <p:cNvSpPr txBox="1">
            <a:spLocks noChangeArrowheads="1"/>
          </p:cNvSpPr>
          <p:nvPr/>
        </p:nvSpPr>
        <p:spPr bwMode="auto">
          <a:xfrm>
            <a:off x="2606040" y="1280160"/>
            <a:ext cx="39319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P</a:t>
            </a:r>
            <a:r>
              <a:rPr lang="en-US" sz="2000" b="1" dirty="0" smtClean="0">
                <a:solidFill>
                  <a:srgbClr val="012B74"/>
                </a:solidFill>
                <a:latin typeface="Arial" pitchFamily="34" charset="0"/>
                <a:cs typeface="Arial" pitchFamily="34" charset="0"/>
              </a:rPr>
              <a:t>rotein Received/Prescribed</a:t>
            </a:r>
            <a:endParaRPr lang="en-US" sz="2000" b="1" dirty="0">
              <a:solidFill>
                <a:srgbClr val="012B74"/>
              </a:solidFill>
              <a:latin typeface="Arial" pitchFamily="34" charset="0"/>
              <a:cs typeface="Arial" pitchFamily="34" charset="0"/>
            </a:endParaRPr>
          </a:p>
        </p:txBody>
      </p:sp>
      <p:sp>
        <p:nvSpPr>
          <p:cNvPr id="8" name="Title 1"/>
          <p:cNvSpPr>
            <a:spLocks noGrp="1"/>
          </p:cNvSpPr>
          <p:nvPr>
            <p:ph type="title"/>
          </p:nvPr>
        </p:nvSpPr>
        <p:spPr>
          <a:xfrm>
            <a:off x="0" y="160313"/>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6" name="TextBox 5"/>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value=0.005</a:t>
            </a:r>
            <a:endParaRPr lang="en-US" sz="700" dirty="0">
              <a:solidFill>
                <a:schemeClr val="bg2"/>
              </a:solidFill>
              <a:latin typeface="Arial(W1)" pitchFamily="34" charset="0"/>
            </a:endParaRPr>
          </a:p>
        </p:txBody>
      </p:sp>
      <p:sp>
        <p:nvSpPr>
          <p:cNvPr id="7" name="TextBox 6"/>
          <p:cNvSpPr txBox="1"/>
          <p:nvPr/>
        </p:nvSpPr>
        <p:spPr>
          <a:xfrm>
            <a:off x="69342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value=0.81</a:t>
            </a:r>
            <a:endParaRPr lang="en-US" sz="700" dirty="0">
              <a:solidFill>
                <a:schemeClr val="bg2"/>
              </a:solidFill>
              <a:latin typeface="Arial(W1)" pitchFamily="34" charset="0"/>
            </a:endParaRPr>
          </a:p>
        </p:txBody>
      </p:sp>
      <p:sp>
        <p:nvSpPr>
          <p:cNvPr id="9" name="TextBox 8"/>
          <p:cNvSpPr txBox="1"/>
          <p:nvPr/>
        </p:nvSpPr>
        <p:spPr>
          <a:xfrm>
            <a:off x="2606040" y="5733658"/>
            <a:ext cx="4191000" cy="369332"/>
          </a:xfrm>
          <a:prstGeom prst="rect">
            <a:avLst/>
          </a:prstGeom>
          <a:noFill/>
        </p:spPr>
        <p:txBody>
          <a:bodyPr wrap="square" rtlCol="0">
            <a:spAutoFit/>
          </a:bodyPr>
          <a:lstStyle/>
          <a:p>
            <a:r>
              <a:rPr lang="en-US" sz="1800" dirty="0" smtClean="0">
                <a:solidFill>
                  <a:schemeClr val="bg2"/>
                </a:solidFill>
              </a:rPr>
              <a:t>Critical Care Medicine Aug 2013</a:t>
            </a:r>
            <a:endParaRPr lang="en-US" sz="1800" dirty="0">
              <a:solidFill>
                <a:schemeClr val="bg2"/>
              </a:solidFill>
            </a:endParaRPr>
          </a:p>
        </p:txBody>
      </p:sp>
    </p:spTree>
    <p:custDataLst>
      <p:tags r:id="rId1"/>
    </p:custDataLst>
    <p:extLst>
      <p:ext uri="{BB962C8B-B14F-4D97-AF65-F5344CB8AC3E}">
        <p14:creationId xmlns:p14="http://schemas.microsoft.com/office/powerpoint/2010/main" xmlns="" val="123818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590800"/>
            <a:ext cx="9144000" cy="512064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R="90170" algn="l">
              <a:spcBef>
                <a:spcPts val="600"/>
              </a:spcBef>
              <a:spcAft>
                <a:spcPts val="0"/>
              </a:spcAft>
              <a:tabLst>
                <a:tab pos="6210935" algn="l"/>
              </a:tabLst>
            </a:pPr>
            <a:r>
              <a:rPr lang="en-CA" sz="2000" dirty="0" smtClean="0">
                <a:solidFill>
                  <a:srgbClr val="000000"/>
                </a:solidFill>
                <a:latin typeface="Arial" pitchFamily="34" charset="0"/>
                <a:cs typeface="Arial" pitchFamily="34" charset="0"/>
              </a:rPr>
              <a:t>National Quality improvement collaborative in conjunction with Nestle</a:t>
            </a:r>
          </a:p>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L="0" marR="90170" algn="l">
              <a:spcBef>
                <a:spcPts val="600"/>
              </a:spcBef>
              <a:spcAft>
                <a:spcPts val="0"/>
              </a:spcAft>
              <a:tabLst>
                <a:tab pos="6210935" algn="l"/>
              </a:tabLst>
            </a:pPr>
            <a:r>
              <a:rPr lang="en-CA" sz="2000" b="1" u="sng" dirty="0" smtClean="0">
                <a:solidFill>
                  <a:srgbClr val="17365D"/>
                </a:solidFill>
                <a:latin typeface="Times"/>
                <a:ea typeface="Calibri"/>
                <a:cs typeface="Times New Roman"/>
              </a:rPr>
              <a:t>What we provide</a:t>
            </a:r>
            <a:endParaRPr lang="en-US" sz="2000" dirty="0" smtClean="0">
              <a:latin typeface="Calibri"/>
              <a:ea typeface="Calibri"/>
              <a:cs typeface="Times New Roman"/>
            </a:endParaRPr>
          </a:p>
          <a:p>
            <a:pPr marL="0" marR="90170" algn="l">
              <a:spcBef>
                <a:spcPts val="600"/>
              </a:spcBef>
              <a:spcAft>
                <a:spcPts val="0"/>
              </a:spcAft>
              <a:tabLst>
                <a:tab pos="6210935" algn="l"/>
              </a:tabLst>
            </a:pPr>
            <a:r>
              <a:rPr lang="en-CA" sz="2000" b="1" i="1" dirty="0" smtClean="0">
                <a:solidFill>
                  <a:srgbClr val="17365D"/>
                </a:solidFill>
                <a:latin typeface="Times"/>
                <a:ea typeface="Calibri"/>
                <a:cs typeface="Times New Roman"/>
              </a:rPr>
              <a:t>All participating sites will receive: </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educational DVD presentation to train your multidisciplinary team</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supporting tools such as visual aids and protocol templates</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 member of the Critical Care Nutrition team who will support each site during the collaborative</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online discussion group around questions unique to PEP </a:t>
            </a:r>
            <a:r>
              <a:rPr lang="en-CA" sz="2000" dirty="0" err="1" smtClean="0">
                <a:solidFill>
                  <a:srgbClr val="17365D"/>
                </a:solidFill>
                <a:latin typeface="Times"/>
                <a:ea typeface="Calibri"/>
                <a:cs typeface="Times New Roman"/>
              </a:rPr>
              <a:t>uP</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 detailed site report, showing nutrition performance, following participation in the International Nutrition Survey 2013</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online access to a novel nutrition monitoring tool we have developed</a:t>
            </a:r>
          </a:p>
          <a:p>
            <a:pPr marL="342900" marR="90170" lvl="0" indent="-342900" algn="l">
              <a:spcBef>
                <a:spcPts val="0"/>
              </a:spcBef>
              <a:spcAft>
                <a:spcPts val="0"/>
              </a:spcAft>
              <a:buFont typeface="Symbol"/>
              <a:buChar char=""/>
              <a:tabLst>
                <a:tab pos="180340" algn="l"/>
              </a:tabLst>
            </a:pPr>
            <a:endParaRPr lang="en-CA" sz="2000" dirty="0" smtClean="0">
              <a:solidFill>
                <a:srgbClr val="17365D"/>
              </a:solidFill>
              <a:latin typeface="Times"/>
              <a:ea typeface="Calibri"/>
              <a:cs typeface="Times New Roman"/>
            </a:endParaRPr>
          </a:p>
          <a:p>
            <a:pPr marL="342900" marR="90170" indent="-342900" algn="l">
              <a:spcBef>
                <a:spcPts val="0"/>
              </a:spcBef>
              <a:spcAft>
                <a:spcPts val="0"/>
              </a:spcAft>
              <a:tabLst>
                <a:tab pos="180340" algn="l"/>
              </a:tabLst>
            </a:pPr>
            <a:r>
              <a:rPr lang="en-CA" sz="2000" dirty="0" smtClean="0">
                <a:solidFill>
                  <a:srgbClr val="000000"/>
                </a:solidFill>
                <a:latin typeface="Arial" pitchFamily="34" charset="0"/>
                <a:cs typeface="Arial" pitchFamily="34" charset="0"/>
              </a:rPr>
              <a:t>Tools, resources, contact information are available at </a:t>
            </a:r>
            <a:r>
              <a:rPr lang="en-CA" sz="2000" u="sng" dirty="0" smtClean="0">
                <a:solidFill>
                  <a:srgbClr val="000000"/>
                </a:solidFill>
                <a:latin typeface="Arial" pitchFamily="34" charset="0"/>
                <a:cs typeface="Arial" pitchFamily="34" charset="0"/>
                <a:hlinkClick r:id="rId4" action="ppaction://hlinkfile"/>
              </a:rPr>
              <a:t>criticalcarenutrition.com</a:t>
            </a:r>
            <a:endParaRPr lang="en-CA" sz="2000" u="sng" dirty="0" smtClean="0">
              <a:solidFill>
                <a:srgbClr val="000000"/>
              </a:solidFill>
              <a:latin typeface="Arial" pitchFamily="34" charset="0"/>
              <a:cs typeface="Arial" pitchFamily="34" charset="0"/>
            </a:endParaRPr>
          </a:p>
          <a:p>
            <a:pPr marL="342900" marR="90170" lvl="0" indent="-342900" algn="l">
              <a:spcBef>
                <a:spcPts val="0"/>
              </a:spcBef>
              <a:spcAft>
                <a:spcPts val="0"/>
              </a:spcAft>
              <a:buFont typeface="Symbol"/>
              <a:buChar char=""/>
              <a:tabLst>
                <a:tab pos="180340" algn="l"/>
              </a:tabLst>
            </a:pPr>
            <a:endParaRPr lang="en-US" sz="2000" dirty="0">
              <a:latin typeface="Calibri"/>
              <a:ea typeface="Calibri"/>
              <a:cs typeface="Times New Roman"/>
            </a:endParaRPr>
          </a:p>
        </p:txBody>
      </p:sp>
      <p:sp>
        <p:nvSpPr>
          <p:cNvPr id="3" name="Title 1"/>
          <p:cNvSpPr txBox="1">
            <a:spLocks/>
          </p:cNvSpPr>
          <p:nvPr/>
        </p:nvSpPr>
        <p:spPr bwMode="auto">
          <a:xfrm>
            <a:off x="0" y="304800"/>
            <a:ext cx="9144000" cy="6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latinLnBrk="0">
              <a:lnSpc>
                <a:spcPct val="85000"/>
              </a:lnSpc>
              <a:buClrTx/>
              <a:buSzTx/>
              <a:buFontTx/>
              <a:buNone/>
              <a:tabLst/>
              <a:defRPr/>
            </a:pPr>
            <a:r>
              <a:rPr lang="en-CA" sz="3800" b="1" dirty="0" smtClean="0">
                <a:solidFill>
                  <a:srgbClr val="012B74"/>
                </a:solidFill>
                <a:ea typeface="SimSun" pitchFamily="2" charset="-122"/>
                <a:cs typeface="Times New Roman" pitchFamily="18" charset="0"/>
              </a:rPr>
              <a:t>Canadian PEP </a:t>
            </a:r>
            <a:r>
              <a:rPr lang="en-CA" sz="3800" b="1" dirty="0" err="1">
                <a:solidFill>
                  <a:srgbClr val="012B74"/>
                </a:solidFill>
                <a:ea typeface="SimSun" pitchFamily="2" charset="-122"/>
                <a:cs typeface="Times New Roman" pitchFamily="18" charset="0"/>
              </a:rPr>
              <a:t>uP</a:t>
            </a:r>
            <a:r>
              <a:rPr lang="en-CA" sz="3800" b="1" dirty="0">
                <a:solidFill>
                  <a:srgbClr val="012B74"/>
                </a:solidFill>
                <a:ea typeface="SimSun" pitchFamily="2" charset="-122"/>
                <a:cs typeface="Times New Roman" pitchFamily="18" charset="0"/>
              </a:rPr>
              <a:t> </a:t>
            </a:r>
            <a:r>
              <a:rPr lang="en-CA" sz="3800" b="1" dirty="0" smtClean="0">
                <a:solidFill>
                  <a:srgbClr val="012B74"/>
                </a:solidFill>
                <a:ea typeface="SimSun" pitchFamily="2" charset="-122"/>
                <a:cs typeface="Times New Roman" pitchFamily="18" charset="0"/>
              </a:rPr>
              <a:t>Collaborative</a:t>
            </a:r>
            <a:endParaRPr lang="en-CA" sz="3800" b="1" dirty="0">
              <a:solidFill>
                <a:srgbClr val="012B74"/>
              </a:solidFill>
              <a:ea typeface="SimSun" pitchFamily="2" charset="-122"/>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lnSpcReduction="10000"/>
          </a:bodyPr>
          <a:lstStyle/>
          <a:p>
            <a:pPr defTabSz="457200">
              <a:lnSpc>
                <a:spcPct val="90000"/>
              </a:lnSpc>
              <a:defRPr/>
            </a:pPr>
            <a:r>
              <a:rPr lang="en-US" sz="4000" b="1" dirty="0" smtClean="0">
                <a:solidFill>
                  <a:srgbClr val="012B74"/>
                </a:solidFill>
                <a:latin typeface="Calibri"/>
                <a:cs typeface="Calibri"/>
              </a:rPr>
              <a:t>Results of the Canadian PEP </a:t>
            </a:r>
            <a:r>
              <a:rPr lang="en-US" sz="4000" b="1" dirty="0" err="1" smtClean="0">
                <a:solidFill>
                  <a:srgbClr val="012B74"/>
                </a:solidFill>
                <a:latin typeface="Calibri"/>
                <a:cs typeface="Calibri"/>
              </a:rPr>
              <a:t>uP</a:t>
            </a:r>
            <a:r>
              <a:rPr lang="en-US" sz="4000" b="1" dirty="0" smtClean="0">
                <a:solidFill>
                  <a:srgbClr val="012B74"/>
                </a:solidFill>
                <a:latin typeface="Calibri"/>
                <a:cs typeface="Calibri"/>
              </a:rPr>
              <a:t> Collaborative</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8 ICUs implemented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through Fall of 2012-Spring 2013</a:t>
            </a:r>
          </a:p>
          <a:p>
            <a:pPr algn="l">
              <a:spcBef>
                <a:spcPct val="20000"/>
              </a:spcBef>
              <a:buFont typeface="Arial" pitchFamily="34" charset="0"/>
              <a:buChar char="•"/>
              <a:defRPr/>
            </a:pPr>
            <a:r>
              <a:rPr lang="en-US" sz="3200" kern="0" dirty="0" smtClean="0">
                <a:solidFill>
                  <a:srgbClr val="000000"/>
                </a:solidFill>
                <a:latin typeface="Times New Roman"/>
              </a:rPr>
              <a:t>Compared to 16 ICUs (concurrent control group)</a:t>
            </a:r>
          </a:p>
          <a:p>
            <a:pPr algn="l">
              <a:spcBef>
                <a:spcPct val="20000"/>
              </a:spcBef>
              <a:buFont typeface="Arial" pitchFamily="34" charset="0"/>
              <a:buChar char="•"/>
              <a:defRPr/>
            </a:pPr>
            <a:r>
              <a:rPr lang="en-US" sz="3200" kern="0" dirty="0" smtClean="0">
                <a:solidFill>
                  <a:srgbClr val="000000"/>
                </a:solidFill>
                <a:latin typeface="Times New Roman"/>
              </a:rPr>
              <a:t>All evaluated their nutrition performance in the context of INS 2013</a:t>
            </a:r>
          </a:p>
        </p:txBody>
      </p:sp>
      <p:sp>
        <p:nvSpPr>
          <p:cNvPr id="6" name="TextBox 5"/>
          <p:cNvSpPr txBox="1"/>
          <p:nvPr/>
        </p:nvSpPr>
        <p:spPr>
          <a:xfrm>
            <a:off x="4800600" y="5105400"/>
            <a:ext cx="4038600" cy="369332"/>
          </a:xfrm>
          <a:prstGeom prst="rect">
            <a:avLst/>
          </a:prstGeom>
          <a:noFill/>
        </p:spPr>
        <p:txBody>
          <a:bodyPr wrap="square" rtlCol="0">
            <a:spAutoFit/>
          </a:bodyPr>
          <a:lstStyle/>
          <a:p>
            <a:pPr algn="r"/>
            <a:r>
              <a:rPr lang="en-US" sz="1800" dirty="0" smtClean="0">
                <a:solidFill>
                  <a:schemeClr val="bg2"/>
                </a:solidFill>
              </a:rPr>
              <a:t>Heyland JPEN 2014 (in press)</a:t>
            </a:r>
            <a:endParaRPr lang="en-US" sz="1800" dirty="0">
              <a:solidFill>
                <a:schemeClr val="bg2"/>
              </a:solidFill>
            </a:endParaRP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761999"/>
          <a:ext cx="8153399" cy="4907872"/>
        </p:xfrm>
        <a:graphic>
          <a:graphicData uri="http://schemas.openxmlformats.org/drawingml/2006/table">
            <a:tbl>
              <a:tblPr/>
              <a:tblGrid>
                <a:gridCol w="3727269"/>
                <a:gridCol w="1606731"/>
                <a:gridCol w="1732280"/>
                <a:gridCol w="1087119"/>
              </a:tblGrid>
              <a:tr h="741239">
                <a:tc>
                  <a:txBody>
                    <a:bodyPr/>
                    <a:lstStyle/>
                    <a:p>
                      <a:pPr marL="0" marR="0" algn="l">
                        <a:spcBef>
                          <a:spcPts val="0"/>
                        </a:spcBef>
                        <a:spcAft>
                          <a:spcPts val="0"/>
                        </a:spcAft>
                        <a:tabLst>
                          <a:tab pos="3352800" algn="l"/>
                        </a:tabLst>
                      </a:pPr>
                      <a:endParaRPr lang="en-CA"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PEP </a:t>
                      </a:r>
                      <a:r>
                        <a:rPr lang="en-CA" sz="1400" b="1" dirty="0" err="1">
                          <a:solidFill>
                            <a:schemeClr val="bg2"/>
                          </a:solidFill>
                          <a:latin typeface="Arial" pitchFamily="34" charset="0"/>
                          <a:ea typeface="MS Mincho"/>
                          <a:cs typeface="Arial" pitchFamily="34" charset="0"/>
                        </a:rPr>
                        <a:t>uP</a:t>
                      </a:r>
                      <a:r>
                        <a:rPr lang="en-CA" sz="1400" b="1" dirty="0">
                          <a:solidFill>
                            <a:schemeClr val="bg2"/>
                          </a:solidFill>
                          <a:latin typeface="Arial" pitchFamily="34" charset="0"/>
                          <a:ea typeface="MS Mincho"/>
                          <a:cs typeface="Arial" pitchFamily="34" charset="0"/>
                        </a:rPr>
                        <a:t> Sites (n=8) </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Concurrent Controls (n=16)</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rowSpan="2">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 values*</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47080">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 Number of patients</a:t>
                      </a: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154</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290</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vMerge="1">
                  <a:txBody>
                    <a:bodyPr/>
                    <a:lstStyle/>
                    <a:p>
                      <a:endParaRPr lang="en-US"/>
                    </a:p>
                  </a:txBody>
                  <a:tcPr/>
                </a:tc>
              </a:tr>
              <a:tr h="49415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EN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60.1% ± 29.3%</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49.9%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l">
                        <a:spcBef>
                          <a:spcPts val="0"/>
                        </a:spcBef>
                        <a:spcAft>
                          <a:spcPts val="0"/>
                        </a:spcAft>
                        <a:tabLst>
                          <a:tab pos="3352800" algn="l"/>
                        </a:tabLst>
                      </a:pPr>
                      <a:r>
                        <a:rPr lang="en-CA" sz="1400">
                          <a:solidFill>
                            <a:schemeClr val="bg2"/>
                          </a:solidFill>
                          <a:latin typeface="Arial" pitchFamily="34" charset="0"/>
                          <a:ea typeface="MS Mincho"/>
                          <a:cs typeface="Arial" pitchFamily="34" charset="0"/>
                        </a:rPr>
                        <a:t>Proportion of prescribed protein from EN </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61.0% ± 29.7%</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49.7% ± 28.6%</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0.01</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74123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total nutrition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a:t>
                      </a:r>
                      <a:r>
                        <a:rPr lang="en-CA" sz="1400" dirty="0" err="1">
                          <a:solidFill>
                            <a:schemeClr val="bg2"/>
                          </a:solidFill>
                          <a:latin typeface="Arial" pitchFamily="34" charset="0"/>
                          <a:ea typeface="MS Mincho"/>
                          <a:cs typeface="Arial" pitchFamily="34" charset="0"/>
                        </a:rPr>
                        <a:t>±SD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68.5% ± 32.8%</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56.2% ± 29.4%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protein from total </a:t>
                      </a:r>
                      <a:r>
                        <a:rPr lang="en-CA" sz="1400" dirty="0" smtClean="0">
                          <a:solidFill>
                            <a:schemeClr val="bg2"/>
                          </a:solidFill>
                          <a:latin typeface="Arial" pitchFamily="34" charset="0"/>
                          <a:ea typeface="MS Mincho"/>
                          <a:cs typeface="Arial" pitchFamily="34" charset="0"/>
                        </a:rPr>
                        <a:t>nutrition</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08011">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63.1%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51.7% ± 28.2%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0.01</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bl>
          </a:graphicData>
        </a:graphic>
      </p:graphicFrame>
      <p:sp>
        <p:nvSpPr>
          <p:cNvPr id="7"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Chart 1"/>
          <p:cNvPicPr>
            <a:picLocks noChangeArrowheads="1"/>
          </p:cNvPicPr>
          <p:nvPr/>
        </p:nvPicPr>
        <p:blipFill>
          <a:blip r:embed="rId2" cstate="print"/>
          <a:srcRect/>
          <a:stretch>
            <a:fillRect/>
          </a:stretch>
        </p:blipFill>
        <p:spPr bwMode="auto">
          <a:xfrm>
            <a:off x="0" y="1752600"/>
            <a:ext cx="4572000" cy="2819400"/>
          </a:xfrm>
          <a:prstGeom prst="rect">
            <a:avLst/>
          </a:prstGeom>
          <a:noFill/>
          <a:ln w="9525">
            <a:noFill/>
            <a:miter lim="800000"/>
            <a:headEnd/>
            <a:tailEnd/>
          </a:ln>
        </p:spPr>
      </p:pic>
      <p:pic>
        <p:nvPicPr>
          <p:cNvPr id="187395" name="Chart 1"/>
          <p:cNvPicPr>
            <a:picLocks noChangeArrowheads="1"/>
          </p:cNvPicPr>
          <p:nvPr/>
        </p:nvPicPr>
        <p:blipFill>
          <a:blip r:embed="rId3" cstate="print"/>
          <a:srcRect/>
          <a:stretch>
            <a:fillRect/>
          </a:stretch>
        </p:blipFill>
        <p:spPr bwMode="auto">
          <a:xfrm>
            <a:off x="4343400" y="1676400"/>
            <a:ext cx="4572000" cy="2895600"/>
          </a:xfrm>
          <a:prstGeom prst="rect">
            <a:avLst/>
          </a:prstGeom>
          <a:noFill/>
          <a:ln w="9525">
            <a:noFill/>
            <a:miter lim="800000"/>
            <a:headEnd/>
            <a:tailEnd/>
          </a:ln>
        </p:spPr>
      </p:pic>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graphicFrame>
        <p:nvGraphicFramePr>
          <p:cNvPr id="243713" name="Object 1"/>
          <p:cNvGraphicFramePr>
            <a:graphicFrameLocks noChangeAspect="1"/>
          </p:cNvGraphicFramePr>
          <p:nvPr/>
        </p:nvGraphicFramePr>
        <p:xfrm>
          <a:off x="152400" y="1828800"/>
          <a:ext cx="4572000" cy="2582862"/>
        </p:xfrm>
        <a:graphic>
          <a:graphicData uri="http://schemas.openxmlformats.org/presentationml/2006/ole">
            <p:oleObj spid="_x0000_s188424" name="Worksheet" r:id="rId3" imgW="4572000" imgH="2590890" progId="Excel.Sheet.12">
              <p:embed/>
            </p:oleObj>
          </a:graphicData>
        </a:graphic>
      </p:graphicFrame>
      <p:sp>
        <p:nvSpPr>
          <p:cNvPr id="2437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graphicFrame>
        <p:nvGraphicFramePr>
          <p:cNvPr id="243715" name="Object 3"/>
          <p:cNvGraphicFramePr>
            <a:graphicFrameLocks noChangeAspect="1"/>
          </p:cNvGraphicFramePr>
          <p:nvPr/>
        </p:nvGraphicFramePr>
        <p:xfrm>
          <a:off x="4343400" y="1828800"/>
          <a:ext cx="4572000" cy="2590800"/>
        </p:xfrm>
        <a:graphic>
          <a:graphicData uri="http://schemas.openxmlformats.org/presentationml/2006/ole">
            <p:oleObj spid="_x0000_s188425" name="Worksheet" r:id="rId4" imgW="4572000" imgH="2590890" progId="Excel.Sheet.12">
              <p:embed/>
            </p:oleObj>
          </a:graphicData>
        </a:graphic>
      </p:graphicFrame>
      <p:sp>
        <p:nvSpPr>
          <p:cNvPr id="9" name="TextBox 8"/>
          <p:cNvSpPr txBox="1"/>
          <p:nvPr/>
        </p:nvSpPr>
        <p:spPr>
          <a:xfrm>
            <a:off x="1295400" y="1295400"/>
            <a:ext cx="2133600" cy="584775"/>
          </a:xfrm>
          <a:prstGeom prst="rect">
            <a:avLst/>
          </a:prstGeom>
          <a:noFill/>
        </p:spPr>
        <p:txBody>
          <a:bodyPr wrap="square" rtlCol="0">
            <a:spAutoFit/>
          </a:bodyPr>
          <a:lstStyle/>
          <a:p>
            <a:r>
              <a:rPr lang="en-US" sz="1600" dirty="0" smtClean="0">
                <a:solidFill>
                  <a:srgbClr val="000000"/>
                </a:solidFill>
              </a:rPr>
              <a:t>Average Caloric Adequacy Across Sites</a:t>
            </a:r>
            <a:endParaRPr lang="en-US" sz="1600" dirty="0">
              <a:solidFill>
                <a:srgbClr val="000000"/>
              </a:solidFill>
            </a:endParaRPr>
          </a:p>
        </p:txBody>
      </p:sp>
      <p:sp>
        <p:nvSpPr>
          <p:cNvPr id="10" name="TextBox 9"/>
          <p:cNvSpPr txBox="1"/>
          <p:nvPr/>
        </p:nvSpPr>
        <p:spPr>
          <a:xfrm>
            <a:off x="5562600" y="1219200"/>
            <a:ext cx="2133600" cy="584775"/>
          </a:xfrm>
          <a:prstGeom prst="rect">
            <a:avLst/>
          </a:prstGeom>
          <a:noFill/>
        </p:spPr>
        <p:txBody>
          <a:bodyPr wrap="square" rtlCol="0">
            <a:spAutoFit/>
          </a:bodyPr>
          <a:lstStyle/>
          <a:p>
            <a:r>
              <a:rPr lang="en-US" sz="1600" dirty="0" smtClean="0">
                <a:solidFill>
                  <a:srgbClr val="000000"/>
                </a:solidFill>
              </a:rPr>
              <a:t>Average Protein Adequacy Across Sites</a:t>
            </a:r>
            <a:endParaRPr lang="en-US" sz="16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Energy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406091435"/>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quot;No&quot; Symbol 3"/>
          <p:cNvSpPr/>
          <p:nvPr/>
        </p:nvSpPr>
        <p:spPr>
          <a:xfrm>
            <a:off x="7146224" y="5500921"/>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6" name="TextBox 5"/>
          <p:cNvSpPr txBox="1"/>
          <p:nvPr/>
        </p:nvSpPr>
        <p:spPr>
          <a:xfrm>
            <a:off x="6629400" y="5638800"/>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Tree>
    <p:extLst>
      <p:ext uri="{BB962C8B-B14F-4D97-AF65-F5344CB8AC3E}">
        <p14:creationId xmlns:p14="http://schemas.microsoft.com/office/powerpoint/2010/main" xmlns="" val="87489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5778" y="1335041"/>
            <a:ext cx="5072444" cy="3383280"/>
          </a:xfrm>
          <a:prstGeom prst="rect">
            <a:avLst/>
          </a:prstGeom>
          <a:ln w="6350">
            <a:solidFill>
              <a:srgbClr val="00B0F0"/>
            </a:solidFill>
          </a:ln>
        </p:spPr>
      </p:pic>
      <p:sp>
        <p:nvSpPr>
          <p:cNvPr id="13314" name="Title 1"/>
          <p:cNvSpPr>
            <a:spLocks noGrp="1"/>
          </p:cNvSpPr>
          <p:nvPr>
            <p:ph type="title" idx="4294967295"/>
          </p:nvPr>
        </p:nvSpPr>
        <p:spPr>
          <a:xfrm>
            <a:off x="0" y="172200"/>
            <a:ext cx="9144000" cy="1066800"/>
          </a:xfrm>
        </p:spPr>
        <p:txBody>
          <a:bodyPr/>
          <a:lstStyle/>
          <a:p>
            <a:pPr>
              <a:lnSpc>
                <a:spcPct val="85000"/>
              </a:lnSpc>
            </a:pPr>
            <a:r>
              <a:rPr lang="en-CA" sz="3800" dirty="0"/>
              <a:t>More (and Earlier) is Better </a:t>
            </a:r>
            <a:br>
              <a:rPr lang="en-CA" sz="3800" dirty="0"/>
            </a:br>
            <a:r>
              <a:rPr lang="en-CA" sz="3800" dirty="0" smtClean="0"/>
              <a:t>for </a:t>
            </a:r>
            <a:r>
              <a:rPr lang="en-CA" sz="3800" dirty="0"/>
              <a:t>High Risk Patients!</a:t>
            </a:r>
          </a:p>
        </p:txBody>
      </p:sp>
      <p:sp>
        <p:nvSpPr>
          <p:cNvPr id="13316" name="TextBox 4"/>
          <p:cNvSpPr txBox="1">
            <a:spLocks noChangeArrowheads="1"/>
          </p:cNvSpPr>
          <p:nvPr/>
        </p:nvSpPr>
        <p:spPr bwMode="auto">
          <a:xfrm>
            <a:off x="2971800" y="4870952"/>
            <a:ext cx="32004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spAutoFit/>
          </a:bodyPr>
          <a:lstStyle/>
          <a:p>
            <a:r>
              <a:rPr lang="en-CA" sz="2000" b="1" dirty="0">
                <a:solidFill>
                  <a:srgbClr val="012B74"/>
                </a:solidFill>
                <a:latin typeface="Arial" pitchFamily="34" charset="0"/>
                <a:cs typeface="Arial" pitchFamily="34" charset="0"/>
              </a:rPr>
              <a:t>If you feed them (better!)</a:t>
            </a:r>
          </a:p>
          <a:p>
            <a:r>
              <a:rPr lang="en-CA" sz="2000" b="1" dirty="0">
                <a:solidFill>
                  <a:srgbClr val="012B74"/>
                </a:solidFill>
                <a:latin typeface="Arial" pitchFamily="34" charset="0"/>
                <a:cs typeface="Arial" pitchFamily="34" charset="0"/>
              </a:rPr>
              <a:t>They will leave (sooner!)</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Protein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153604127"/>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quot;No&quot; Symbol 3"/>
          <p:cNvSpPr/>
          <p:nvPr/>
        </p:nvSpPr>
        <p:spPr>
          <a:xfrm>
            <a:off x="7070024" y="5272321"/>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5" name="TextBox 4"/>
          <p:cNvSpPr txBox="1"/>
          <p:nvPr/>
        </p:nvSpPr>
        <p:spPr>
          <a:xfrm>
            <a:off x="6553200" y="5410200"/>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Tree>
    <p:extLst>
      <p:ext uri="{BB962C8B-B14F-4D97-AF65-F5344CB8AC3E}">
        <p14:creationId xmlns:p14="http://schemas.microsoft.com/office/powerpoint/2010/main" xmlns="" val="353062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smtClean="0">
                <a:solidFill>
                  <a:srgbClr val="012B74"/>
                </a:solidFill>
                <a:latin typeface="Calibri"/>
                <a:cs typeface="Calibri"/>
              </a:rPr>
              <a:t>Major Barriers to Protocol Implementation</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Time consuming local approval process</a:t>
            </a:r>
          </a:p>
          <a:p>
            <a:pPr algn="l">
              <a:spcBef>
                <a:spcPct val="20000"/>
              </a:spcBef>
              <a:buFont typeface="Arial" pitchFamily="34" charset="0"/>
              <a:buChar char="•"/>
              <a:defRPr/>
            </a:pPr>
            <a:r>
              <a:rPr lang="en-US" sz="3200" kern="0" dirty="0" smtClean="0">
                <a:solidFill>
                  <a:srgbClr val="000000"/>
                </a:solidFill>
                <a:latin typeface="Times New Roman"/>
              </a:rPr>
              <a:t>Continuing education efforts for nursing staff</a:t>
            </a:r>
          </a:p>
          <a:p>
            <a:pPr algn="l">
              <a:spcBef>
                <a:spcPct val="20000"/>
              </a:spcBef>
              <a:buFont typeface="Arial" pitchFamily="34" charset="0"/>
              <a:buChar char="•"/>
              <a:defRPr/>
            </a:pPr>
            <a:r>
              <a:rPr lang="en-US" sz="3200" kern="0" dirty="0" smtClean="0">
                <a:solidFill>
                  <a:srgbClr val="000000"/>
                </a:solidFill>
                <a:latin typeface="Times New Roman"/>
              </a:rPr>
              <a:t>Changing the ICU culture </a:t>
            </a:r>
          </a:p>
          <a:p>
            <a:pPr algn="l">
              <a:spcBef>
                <a:spcPct val="20000"/>
              </a:spcBef>
              <a:buFont typeface="Arial" pitchFamily="34" charset="0"/>
              <a:buChar char="•"/>
              <a:defRPr/>
            </a:pPr>
            <a:r>
              <a:rPr lang="en-US" sz="3200" kern="0" dirty="0" smtClean="0">
                <a:solidFill>
                  <a:srgbClr val="000000"/>
                </a:solidFill>
                <a:latin typeface="Times New Roman"/>
              </a:rPr>
              <a:t>Concern regarding the use of motility agents</a:t>
            </a:r>
          </a:p>
          <a:p>
            <a:pPr algn="l">
              <a:spcBef>
                <a:spcPct val="20000"/>
              </a:spcBef>
              <a:buFont typeface="Arial" pitchFamily="34" charset="0"/>
              <a:buChar char="•"/>
              <a:defRPr/>
            </a:pPr>
            <a:r>
              <a:rPr lang="en-US" sz="3200" kern="0" dirty="0" smtClean="0">
                <a:solidFill>
                  <a:srgbClr val="000000"/>
                </a:solidFill>
                <a:latin typeface="Times New Roman"/>
              </a:rPr>
              <a:t>Concern  regarding patients at risk of </a:t>
            </a:r>
            <a:r>
              <a:rPr lang="en-US" sz="3200" kern="0" dirty="0" err="1" smtClean="0">
                <a:solidFill>
                  <a:srgbClr val="000000"/>
                </a:solidFill>
                <a:latin typeface="Times New Roman"/>
              </a:rPr>
              <a:t>refeeding</a:t>
            </a:r>
            <a:r>
              <a:rPr lang="en-US" sz="3200" kern="0" dirty="0" smtClean="0">
                <a:solidFill>
                  <a:srgbClr val="000000"/>
                </a:solidFill>
                <a:latin typeface="Times New Roman"/>
              </a:rPr>
              <a:t> syndrome</a:t>
            </a:r>
            <a:endParaRPr lang="en-US" sz="3200" kern="0" dirty="0">
              <a:solidFill>
                <a:srgbClr val="000000"/>
              </a:solidFill>
              <a:latin typeface="Times New Roman"/>
            </a:endParaRP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Participating ICUs</a:t>
            </a:r>
            <a:endParaRPr lang="en-US" dirty="0"/>
          </a:p>
        </p:txBody>
      </p:sp>
      <p:sp>
        <p:nvSpPr>
          <p:cNvPr id="3" name="Content Placeholder 2"/>
          <p:cNvSpPr>
            <a:spLocks noGrp="1"/>
          </p:cNvSpPr>
          <p:nvPr>
            <p:ph idx="1"/>
          </p:nvPr>
        </p:nvSpPr>
        <p:spPr>
          <a:xfrm>
            <a:off x="381000" y="762000"/>
            <a:ext cx="8229600" cy="5334000"/>
          </a:xfrm>
        </p:spPr>
        <p:txBody>
          <a:bodyPr>
            <a:noAutofit/>
          </a:bodyPr>
          <a:lstStyle/>
          <a:p>
            <a:r>
              <a:rPr lang="en-US" sz="2200" dirty="0" smtClean="0">
                <a:solidFill>
                  <a:schemeClr val="bg2"/>
                </a:solidFill>
              </a:rPr>
              <a:t>Most of the staff like [the protocol]…but it is always a work in progress. If the pressure is let up, the protocol doesn't work. There is no one doing surveillance and hence the TF delivery is suboptimal. Pumps are not cleared at the appropriate time, rates not adjusted, etc.</a:t>
            </a:r>
          </a:p>
          <a:p>
            <a:r>
              <a:rPr lang="en-US" sz="2200" dirty="0" smtClean="0">
                <a:solidFill>
                  <a:schemeClr val="bg2"/>
                </a:solidFill>
              </a:rPr>
              <a:t>The resources and support provided by the Critical Care Nutrition Team are absolutely amazing. </a:t>
            </a:r>
          </a:p>
          <a:p>
            <a:r>
              <a:rPr lang="en-US" sz="2200" dirty="0" smtClean="0">
                <a:solidFill>
                  <a:schemeClr val="bg2"/>
                </a:solidFill>
              </a:rPr>
              <a:t>All the educational material/handouts/information has been very useful (and essential) in implementing this protocol in our unit </a:t>
            </a:r>
          </a:p>
          <a:p>
            <a:r>
              <a:rPr lang="en-US" sz="2200" dirty="0" smtClean="0">
                <a:solidFill>
                  <a:schemeClr val="bg2"/>
                </a:solidFill>
              </a:rPr>
              <a:t>The NIBBLES articles have been fantastic in providing information to our unit and our MDs</a:t>
            </a:r>
          </a:p>
          <a:p>
            <a:r>
              <a:rPr lang="en-US" sz="2200" dirty="0" smtClean="0">
                <a:solidFill>
                  <a:schemeClr val="bg2"/>
                </a:solidFill>
              </a:rPr>
              <a:t>Regarding the Red Cap software for the INS data </a:t>
            </a:r>
            <a:r>
              <a:rPr lang="en-US" sz="2200" dirty="0" err="1" smtClean="0">
                <a:solidFill>
                  <a:schemeClr val="bg2"/>
                </a:solidFill>
              </a:rPr>
              <a:t>collecton</a:t>
            </a:r>
            <a:r>
              <a:rPr lang="en-US" sz="2200" dirty="0" smtClean="0">
                <a:solidFill>
                  <a:schemeClr val="bg2"/>
                </a:solidFill>
              </a:rPr>
              <a:t>, it was very </a:t>
            </a:r>
            <a:r>
              <a:rPr lang="en-US" sz="2200" dirty="0" err="1" smtClean="0">
                <a:solidFill>
                  <a:schemeClr val="bg2"/>
                </a:solidFill>
              </a:rPr>
              <a:t>glitchy</a:t>
            </a:r>
            <a:r>
              <a:rPr lang="en-US" sz="2200" dirty="0" smtClean="0">
                <a:solidFill>
                  <a:schemeClr val="bg2"/>
                </a:solidFill>
              </a:rPr>
              <a:t>! </a:t>
            </a:r>
            <a:endParaRPr lang="en-US" sz="2200" dirty="0">
              <a:solidFill>
                <a:schemeClr val="bg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Conclusions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can be successfully implemented in real practice setting in Canada with no/limited additional resources provided</a:t>
            </a: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Next Steps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Initiate US PEP </a:t>
            </a:r>
            <a:r>
              <a:rPr lang="en-US" sz="3200" kern="0" dirty="0" err="1" smtClean="0">
                <a:solidFill>
                  <a:srgbClr val="000000"/>
                </a:solidFill>
                <a:latin typeface="Times New Roman"/>
              </a:rPr>
              <a:t>uP</a:t>
            </a:r>
            <a:r>
              <a:rPr lang="en-US" sz="3200" kern="0" dirty="0" smtClean="0">
                <a:solidFill>
                  <a:srgbClr val="000000"/>
                </a:solidFill>
                <a:latin typeface="Times New Roman"/>
              </a:rPr>
              <a:t> collaborative Spring 2014</a:t>
            </a:r>
          </a:p>
          <a:p>
            <a:pPr algn="l">
              <a:spcBef>
                <a:spcPct val="20000"/>
              </a:spcBef>
              <a:buFont typeface="Arial" pitchFamily="34" charset="0"/>
              <a:buChar char="•"/>
              <a:defRPr/>
            </a:pPr>
            <a:r>
              <a:rPr lang="en-US" sz="3200" kern="0" smtClean="0">
                <a:solidFill>
                  <a:srgbClr val="000000"/>
                </a:solidFill>
                <a:latin typeface="Times New Roman"/>
              </a:rPr>
              <a:t>Other </a:t>
            </a:r>
            <a:r>
              <a:rPr lang="en-US" sz="3200" kern="0" dirty="0" smtClean="0">
                <a:solidFill>
                  <a:srgbClr val="000000"/>
                </a:solidFill>
                <a:latin typeface="Times New Roman"/>
              </a:rPr>
              <a:t>countries interested?</a:t>
            </a: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714999"/>
          </a:xfrm>
        </p:spPr>
        <p:txBody>
          <a:bodyPr/>
          <a:lstStyle/>
          <a:p>
            <a:r>
              <a:rPr lang="en-US" dirty="0" smtClean="0"/>
              <a:t>Thank you for your attention.</a:t>
            </a:r>
            <a:br>
              <a:rPr lang="en-US" dirty="0" smtClean="0"/>
            </a:br>
            <a:r>
              <a:rPr lang="en-US" dirty="0" smtClean="0"/>
              <a:t>Questions?</a:t>
            </a:r>
            <a:endParaRPr lang="en-US" dirty="0"/>
          </a:p>
        </p:txBody>
      </p:sp>
    </p:spTree>
    <p:custDataLst>
      <p:tags r:id="rId1"/>
    </p:custDataLst>
    <p:extLst>
      <p:ext uri="{BB962C8B-B14F-4D97-AF65-F5344CB8AC3E}">
        <p14:creationId xmlns:p14="http://schemas.microsoft.com/office/powerpoint/2010/main" xmlns="" val="1602083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descr="Plot of prob by AdequacyCalsTot12"/>
          <p:cNvPicPr>
            <a:picLocks noChangeAspect="1" noChangeArrowheads="1"/>
          </p:cNvPicPr>
          <p:nvPr/>
        </p:nvPicPr>
        <p:blipFill>
          <a:blip r:embed="rId4" cstate="print"/>
          <a:srcRect/>
          <a:stretch>
            <a:fillRect/>
          </a:stretch>
        </p:blipFill>
        <p:spPr bwMode="auto">
          <a:xfrm>
            <a:off x="768925" y="1119250"/>
            <a:ext cx="7620000" cy="4214750"/>
          </a:xfrm>
          <a:prstGeom prst="rect">
            <a:avLst/>
          </a:prstGeom>
          <a:noFill/>
          <a:ln w="6350">
            <a:solidFill>
              <a:srgbClr val="1AA4D5"/>
            </a:solidFill>
            <a:miter lim="800000"/>
            <a:headEnd/>
            <a:tailEnd/>
          </a:ln>
        </p:spPr>
      </p:pic>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grpSp>
        <p:nvGrpSpPr>
          <p:cNvPr id="2" name="Group 6"/>
          <p:cNvGrpSpPr>
            <a:grpSpLocks/>
          </p:cNvGrpSpPr>
          <p:nvPr/>
        </p:nvGrpSpPr>
        <p:grpSpPr bwMode="invGray">
          <a:xfrm>
            <a:off x="5723901" y="2286000"/>
            <a:ext cx="1280160" cy="1554480"/>
            <a:chOff x="5486400" y="3276600"/>
            <a:chExt cx="1600200" cy="1447800"/>
          </a:xfrm>
        </p:grpSpPr>
        <p:sp>
          <p:nvSpPr>
            <p:cNvPr id="14342" name="Down Arrow Callout 4"/>
            <p:cNvSpPr>
              <a:spLocks noChangeArrowheads="1"/>
            </p:cNvSpPr>
            <p:nvPr/>
          </p:nvSpPr>
          <p:spPr bwMode="invGray">
            <a:xfrm>
              <a:off x="5486400" y="3276600"/>
              <a:ext cx="1600200" cy="1447800"/>
            </a:xfrm>
            <a:prstGeom prst="downArrowCallout">
              <a:avLst>
                <a:gd name="adj1" fmla="val 25001"/>
                <a:gd name="adj2" fmla="val 25001"/>
                <a:gd name="adj3" fmla="val 25000"/>
                <a:gd name="adj4" fmla="val 64977"/>
              </a:avLst>
            </a:prstGeom>
            <a:solidFill>
              <a:srgbClr val="012B74"/>
            </a:solidFill>
            <a:ln w="9525" algn="ctr">
              <a:noFill/>
              <a:round/>
              <a:headEnd/>
              <a:tailEnd/>
            </a:ln>
          </p:spPr>
          <p:txBody>
            <a:bodyPr/>
            <a:lstStyle/>
            <a:p>
              <a:endParaRPr lang="en-US">
                <a:solidFill>
                  <a:srgbClr val="FFFF00"/>
                </a:solidFill>
              </a:endParaRPr>
            </a:p>
          </p:txBody>
        </p:sp>
        <p:sp>
          <p:nvSpPr>
            <p:cNvPr id="14343" name="TextBox 5"/>
            <p:cNvSpPr txBox="1">
              <a:spLocks noChangeArrowheads="1"/>
            </p:cNvSpPr>
            <p:nvPr/>
          </p:nvSpPr>
          <p:spPr bwMode="invGray">
            <a:xfrm>
              <a:off x="5486400" y="3287638"/>
              <a:ext cx="1600200" cy="927250"/>
            </a:xfrm>
            <a:prstGeom prst="rect">
              <a:avLst/>
            </a:prstGeom>
            <a:noFill/>
            <a:ln w="9525">
              <a:noFill/>
              <a:miter lim="800000"/>
              <a:headEnd/>
              <a:tailEnd/>
            </a:ln>
          </p:spPr>
          <p:txBody>
            <a:bodyPr anchor="ctr" anchorCtr="0">
              <a:noAutofit/>
            </a:bodyPr>
            <a:lstStyle/>
            <a:p>
              <a:r>
                <a:rPr lang="en-US" sz="1800" b="1" dirty="0">
                  <a:solidFill>
                    <a:srgbClr val="BFD82D"/>
                  </a:solidFill>
                  <a:latin typeface="Arial" pitchFamily="34" charset="0"/>
                  <a:cs typeface="Arial" pitchFamily="34" charset="0"/>
                </a:rPr>
                <a:t>Optimal </a:t>
              </a:r>
              <a:r>
                <a:rPr lang="en-US" sz="1800" b="1" dirty="0" smtClean="0">
                  <a:solidFill>
                    <a:srgbClr val="BFD82D"/>
                  </a:solidFill>
                  <a:latin typeface="Arial" pitchFamily="34" charset="0"/>
                  <a:cs typeface="Arial" pitchFamily="34" charset="0"/>
                </a:rPr>
                <a:t>amount = </a:t>
              </a:r>
              <a:endParaRPr lang="en-US" sz="1800" b="1" dirty="0">
                <a:solidFill>
                  <a:srgbClr val="BFD82D"/>
                </a:solidFill>
                <a:latin typeface="Arial" pitchFamily="34" charset="0"/>
                <a:cs typeface="Arial" pitchFamily="34" charset="0"/>
              </a:endParaRPr>
            </a:p>
            <a:p>
              <a:r>
                <a:rPr lang="en-US" sz="1800" b="1" dirty="0">
                  <a:solidFill>
                    <a:srgbClr val="BFD82D"/>
                  </a:solidFill>
                  <a:latin typeface="Arial" pitchFamily="34" charset="0"/>
                  <a:cs typeface="Arial" pitchFamily="34" charset="0"/>
                </a:rPr>
                <a:t>80-85%</a:t>
              </a:r>
            </a:p>
          </p:txBody>
        </p:sp>
      </p:grpSp>
      <p:sp>
        <p:nvSpPr>
          <p:cNvPr id="11" name="TextBox 10"/>
          <p:cNvSpPr txBox="1"/>
          <p:nvPr/>
        </p:nvSpPr>
        <p:spPr bwMode="gray">
          <a:xfrm>
            <a:off x="1899160" y="1119250"/>
            <a:ext cx="589788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pPr>
              <a:defRPr/>
            </a:pPr>
            <a:r>
              <a:rPr lang="en-CA" sz="2000" b="1" dirty="0" smtClean="0">
                <a:solidFill>
                  <a:srgbClr val="012B74"/>
                </a:solidFill>
                <a:latin typeface="Arial" pitchFamily="34" charset="0"/>
                <a:cs typeface="Arial" pitchFamily="34" charset="0"/>
              </a:rPr>
              <a:t>Association </a:t>
            </a:r>
            <a:r>
              <a:rPr lang="en-CA" sz="2000" b="1" dirty="0">
                <a:solidFill>
                  <a:srgbClr val="012B74"/>
                </a:solidFill>
                <a:latin typeface="Arial" pitchFamily="34" charset="0"/>
                <a:cs typeface="Arial" pitchFamily="34" charset="0"/>
              </a:rPr>
              <a:t>Between 12-day Caloric Adequacy </a:t>
            </a:r>
            <a:r>
              <a:rPr lang="en-CA" sz="2000" b="1" dirty="0" smtClean="0">
                <a:solidFill>
                  <a:srgbClr val="012B74"/>
                </a:solidFill>
                <a:latin typeface="Arial" pitchFamily="34" charset="0"/>
                <a:cs typeface="Arial" pitchFamily="34" charset="0"/>
              </a:rPr>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and 60-day </a:t>
            </a:r>
            <a:r>
              <a:rPr lang="en-CA" sz="2000" b="1" dirty="0">
                <a:solidFill>
                  <a:srgbClr val="012B74"/>
                </a:solidFill>
                <a:latin typeface="Arial" pitchFamily="34" charset="0"/>
                <a:cs typeface="Arial" pitchFamily="34" charset="0"/>
              </a:rPr>
              <a:t>Hospital Mortality </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5"/>
          <p:cNvSpPr txBox="1">
            <a:spLocks noChangeArrowheads="1"/>
          </p:cNvSpPr>
          <p:nvPr/>
        </p:nvSpPr>
        <p:spPr bwMode="auto">
          <a:xfrm>
            <a:off x="4874825" y="5410200"/>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
        <p:nvSpPr>
          <p:cNvPr id="5"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000" y="1905000"/>
            <a:ext cx="8778240" cy="3494352"/>
          </a:xfrm>
          <a:prstGeom prst="rect">
            <a:avLst/>
          </a:prstGeom>
          <a:ln w="6350">
            <a:solidFill>
              <a:srgbClr val="1AA4D5"/>
            </a:solidFill>
          </a:ln>
        </p:spPr>
      </p:pic>
      <p:sp>
        <p:nvSpPr>
          <p:cNvPr id="6" name="TextBox 5"/>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99257" y="1875098"/>
            <a:ext cx="3449673" cy="3230302"/>
          </a:xfrm>
          <a:prstGeom prst="rect">
            <a:avLst/>
          </a:prstGeom>
          <a:ln w="6350">
            <a:solidFill>
              <a:srgbClr val="1AA4D5"/>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2969" y="1875098"/>
            <a:ext cx="5204300" cy="3230302"/>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trial</a:t>
            </a:r>
            <a:endParaRPr lang="en-US" sz="2000" b="1" dirty="0">
              <a:solidFill>
                <a:srgbClr val="012B74"/>
              </a:solidFill>
              <a:latin typeface="Arial" pitchFamily="34" charset="0"/>
              <a:cs typeface="Arial" pitchFamily="34" charset="0"/>
            </a:endParaRPr>
          </a:p>
        </p:txBody>
      </p:sp>
      <p:sp>
        <p:nvSpPr>
          <p:cNvPr id="9"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p>
        </p:txBody>
      </p:sp>
      <p:sp>
        <p:nvSpPr>
          <p:cNvPr id="69635" name="Content Placeholder 2"/>
          <p:cNvSpPr>
            <a:spLocks noGrp="1"/>
          </p:cNvSpPr>
          <p:nvPr>
            <p:ph idx="1"/>
          </p:nvPr>
        </p:nvSpPr>
        <p:spPr/>
        <p:txBody>
          <a:bodyPr/>
          <a:lstStyle/>
          <a:p>
            <a:endParaRPr lang="en-US" smtClean="0"/>
          </a:p>
        </p:txBody>
      </p:sp>
      <p:pic>
        <p:nvPicPr>
          <p:cNvPr id="69636" name="Picture 2"/>
          <p:cNvPicPr>
            <a:picLocks noChangeAspect="1" noChangeArrowheads="1"/>
          </p:cNvPicPr>
          <p:nvPr/>
        </p:nvPicPr>
        <p:blipFill>
          <a:blip r:embed="rId2" cstate="print"/>
          <a:srcRect/>
          <a:stretch>
            <a:fillRect/>
          </a:stretch>
        </p:blipFill>
        <p:spPr bwMode="auto">
          <a:xfrm>
            <a:off x="228600" y="0"/>
            <a:ext cx="8677275" cy="2295525"/>
          </a:xfrm>
          <a:prstGeom prst="rect">
            <a:avLst/>
          </a:prstGeom>
          <a:noFill/>
          <a:ln w="9525">
            <a:noFill/>
            <a:miter lim="800000"/>
            <a:headEnd/>
            <a:tailEnd/>
          </a:ln>
        </p:spPr>
      </p:pic>
      <p:pic>
        <p:nvPicPr>
          <p:cNvPr id="69637" name="Picture 3"/>
          <p:cNvPicPr>
            <a:picLocks noChangeAspect="1" noChangeArrowheads="1"/>
          </p:cNvPicPr>
          <p:nvPr/>
        </p:nvPicPr>
        <p:blipFill>
          <a:blip r:embed="rId3" cstate="print"/>
          <a:srcRect/>
          <a:stretch>
            <a:fillRect/>
          </a:stretch>
        </p:blipFill>
        <p:spPr bwMode="auto">
          <a:xfrm>
            <a:off x="228600" y="2514600"/>
            <a:ext cx="6597650" cy="4102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5"/>
          <p:cNvSpPr txBox="1">
            <a:spLocks noChangeArrowheads="1"/>
          </p:cNvSpPr>
          <p:nvPr/>
        </p:nvSpPr>
        <p:spPr bwMode="auto">
          <a:xfrm>
            <a:off x="586740" y="5232270"/>
            <a:ext cx="43891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pPr eaLnBrk="1" hangingPunct="1">
              <a:spcBef>
                <a:spcPts val="4200"/>
              </a:spcBef>
              <a:spcAft>
                <a:spcPts val="0"/>
              </a:spcAft>
              <a:buClr>
                <a:srgbClr val="012B74"/>
              </a:buClr>
              <a:defRPr/>
            </a:pPr>
            <a:r>
              <a:rPr lang="en-US" sz="2000" b="1" dirty="0">
                <a:solidFill>
                  <a:srgbClr val="002060"/>
                </a:solidFill>
                <a:latin typeface="Arial" pitchFamily="34" charset="0"/>
                <a:cs typeface="Arial" pitchFamily="34" charset="0"/>
              </a:rPr>
              <a:t>Enrolled 12% of </a:t>
            </a:r>
            <a:r>
              <a:rPr lang="en-US" sz="2000" b="1" dirty="0" smtClean="0">
                <a:solidFill>
                  <a:srgbClr val="002060"/>
                </a:solidFill>
                <a:latin typeface="Arial" pitchFamily="34" charset="0"/>
                <a:cs typeface="Arial" pitchFamily="34" charset="0"/>
              </a:rPr>
              <a:t>patients </a:t>
            </a:r>
            <a:r>
              <a:rPr lang="en-US" sz="2000" b="1" dirty="0">
                <a:solidFill>
                  <a:srgbClr val="002060"/>
                </a:solidFill>
                <a:latin typeface="Arial" pitchFamily="34" charset="0"/>
                <a:cs typeface="Arial" pitchFamily="34" charset="0"/>
              </a:rPr>
              <a:t>screened</a:t>
            </a:r>
          </a:p>
        </p:txBody>
      </p:sp>
      <p:sp>
        <p:nvSpPr>
          <p:cNvPr id="10"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 Patients </a:t>
            </a:r>
            <a:r>
              <a:rPr lang="en-CA" sz="3600" dirty="0"/>
              <a:t>w</a:t>
            </a:r>
            <a:r>
              <a:rPr lang="en-CA" sz="3600" dirty="0" smtClean="0"/>
              <a:t>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0707" y="1777090"/>
            <a:ext cx="6642587" cy="3383280"/>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
        <p:nvSpPr>
          <p:cNvPr id="7"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67241"/>
            <a:ext cx="9144000" cy="1143000"/>
          </a:xfrm>
        </p:spPr>
        <p:txBody>
          <a:bodyPr/>
          <a:lstStyle/>
          <a:p>
            <a:pPr>
              <a:lnSpc>
                <a:spcPct val="85000"/>
              </a:lnSpc>
            </a:pPr>
            <a:r>
              <a:rPr lang="en-CA" sz="3600" dirty="0"/>
              <a:t>Trophic vs. Full </a:t>
            </a:r>
            <a:r>
              <a:rPr lang="en-CA" sz="3600" dirty="0" smtClean="0"/>
              <a:t>EN in Critically Ill </a:t>
            </a:r>
            <a:r>
              <a:rPr lang="en-CA" sz="3600" dirty="0"/>
              <a:t>P</a:t>
            </a:r>
            <a:r>
              <a:rPr lang="en-CA" sz="3600" dirty="0" smtClean="0"/>
              <a:t>atients </a:t>
            </a:r>
            <a:br>
              <a:rPr lang="en-CA" sz="3600" dirty="0" smtClean="0"/>
            </a:br>
            <a:r>
              <a:rPr lang="en-CA" sz="3600" dirty="0" smtClean="0"/>
              <a:t>with </a:t>
            </a:r>
            <a:r>
              <a:rPr lang="en-CA" sz="3600" dirty="0"/>
              <a:t>A</a:t>
            </a:r>
            <a:r>
              <a:rPr lang="en-CA" sz="3600" dirty="0" smtClean="0"/>
              <a:t>cute </a:t>
            </a:r>
            <a:r>
              <a:rPr lang="en-CA" sz="3600" dirty="0"/>
              <a:t>R</a:t>
            </a:r>
            <a:r>
              <a:rPr lang="en-CA" sz="3600" dirty="0" smtClean="0"/>
              <a:t>espiratory Failure</a:t>
            </a:r>
            <a:endParaRPr lang="en-CA" sz="3600" dirty="0"/>
          </a:p>
        </p:txBody>
      </p:sp>
      <p:sp>
        <p:nvSpPr>
          <p:cNvPr id="70659" name="Content Placeholder 2"/>
          <p:cNvSpPr>
            <a:spLocks noGrp="1"/>
          </p:cNvSpPr>
          <p:nvPr>
            <p:ph idx="1"/>
          </p:nvPr>
        </p:nvSpPr>
        <p:spPr>
          <a:xfrm>
            <a:off x="0" y="1131125"/>
            <a:ext cx="9144000" cy="2286000"/>
          </a:xfrm>
        </p:spPr>
        <p:txBody>
          <a:bodyPr anchor="ctr" anchorCtr="1"/>
          <a:lstStyle/>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age 52</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Few comorbidities</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t>
            </a:r>
            <a:r>
              <a:rPr lang="en-CA" sz="2600" kern="1200" dirty="0" smtClean="0">
                <a:solidFill>
                  <a:schemeClr val="bg2"/>
                </a:solidFill>
                <a:latin typeface="Arial" pitchFamily="34" charset="0"/>
                <a:cs typeface="Arial" pitchFamily="34" charset="0"/>
              </a:rPr>
              <a:t>BMI* </a:t>
            </a:r>
            <a:r>
              <a:rPr lang="en-CA" sz="2600" kern="1200" dirty="0">
                <a:solidFill>
                  <a:schemeClr val="bg2"/>
                </a:solidFill>
                <a:latin typeface="Arial" pitchFamily="34" charset="0"/>
                <a:cs typeface="Arial" pitchFamily="34" charset="0"/>
              </a:rPr>
              <a:t>29-30</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All fed within 24 </a:t>
            </a:r>
            <a:r>
              <a:rPr lang="en-CA" sz="2600" kern="1200" dirty="0" smtClean="0">
                <a:solidFill>
                  <a:schemeClr val="bg2"/>
                </a:solidFill>
                <a:latin typeface="Arial" pitchFamily="34" charset="0"/>
                <a:cs typeface="Arial" pitchFamily="34" charset="0"/>
              </a:rPr>
              <a:t>hours </a:t>
            </a:r>
            <a:r>
              <a:rPr lang="en-CA" sz="2600" kern="1200" dirty="0">
                <a:solidFill>
                  <a:schemeClr val="bg2"/>
                </a:solidFill>
                <a:latin typeface="Arial" pitchFamily="34" charset="0"/>
                <a:cs typeface="Arial" pitchFamily="34" charset="0"/>
              </a:rPr>
              <a:t>(benefits of early </a:t>
            </a:r>
            <a:r>
              <a:rPr lang="en-CA" sz="2600" kern="1200" dirty="0" smtClean="0">
                <a:solidFill>
                  <a:schemeClr val="bg2"/>
                </a:solidFill>
                <a:latin typeface="Arial" pitchFamily="34" charset="0"/>
                <a:cs typeface="Arial" pitchFamily="34" charset="0"/>
              </a:rPr>
              <a:t>EN)</a:t>
            </a:r>
            <a:endParaRPr lang="en-CA" sz="2600" kern="1200" dirty="0">
              <a:solidFill>
                <a:schemeClr val="bg2"/>
              </a:solidFill>
              <a:latin typeface="Arial" pitchFamily="34" charset="0"/>
              <a:cs typeface="Arial" pitchFamily="34" charset="0"/>
            </a:endParaRP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duration of study intervention 5 </a:t>
            </a:r>
            <a:r>
              <a:rPr lang="en-CA" sz="2600" kern="1200" dirty="0" smtClean="0">
                <a:solidFill>
                  <a:schemeClr val="bg2"/>
                </a:solidFill>
                <a:latin typeface="Arial" pitchFamily="34" charset="0"/>
                <a:cs typeface="Arial" pitchFamily="34" charset="0"/>
              </a:rPr>
              <a:t>days</a:t>
            </a:r>
            <a:endParaRPr lang="en-CA" sz="2600" dirty="0" smtClean="0">
              <a:solidFill>
                <a:srgbClr val="1C1C1C"/>
              </a:solidFill>
            </a:endParaRPr>
          </a:p>
        </p:txBody>
      </p:sp>
      <p:grpSp>
        <p:nvGrpSpPr>
          <p:cNvPr id="4" name="Group 3"/>
          <p:cNvGrpSpPr/>
          <p:nvPr/>
        </p:nvGrpSpPr>
        <p:grpSpPr>
          <a:xfrm>
            <a:off x="1249680" y="3427511"/>
            <a:ext cx="6644640" cy="731520"/>
            <a:chOff x="2303709" y="4769328"/>
            <a:chExt cx="6063050" cy="731520"/>
          </a:xfrm>
        </p:grpSpPr>
        <p:sp>
          <p:nvSpPr>
            <p:cNvPr id="70660" name="TextBox 5"/>
            <p:cNvSpPr txBox="1">
              <a:spLocks noChangeArrowheads="1"/>
            </p:cNvSpPr>
            <p:nvPr/>
          </p:nvSpPr>
          <p:spPr bwMode="auto">
            <a:xfrm>
              <a:off x="3919148" y="4769328"/>
              <a:ext cx="4447611"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1800" b="1" dirty="0">
                  <a:solidFill>
                    <a:srgbClr val="012B74"/>
                  </a:solidFill>
                  <a:latin typeface="Arial" pitchFamily="34" charset="0"/>
                  <a:cs typeface="Arial" pitchFamily="34" charset="0"/>
                </a:rPr>
                <a:t>No effect in young, healthy, </a:t>
              </a:r>
              <a:br>
                <a:rPr lang="en-CA" sz="1800" b="1" dirty="0">
                  <a:solidFill>
                    <a:srgbClr val="012B74"/>
                  </a:solidFill>
                  <a:latin typeface="Arial" pitchFamily="34" charset="0"/>
                  <a:cs typeface="Arial" pitchFamily="34" charset="0"/>
                </a:rPr>
              </a:br>
              <a:r>
                <a:rPr lang="en-CA" sz="1800" b="1" dirty="0">
                  <a:solidFill>
                    <a:srgbClr val="012B74"/>
                  </a:solidFill>
                  <a:latin typeface="Arial" pitchFamily="34" charset="0"/>
                  <a:cs typeface="Arial" pitchFamily="34" charset="0"/>
                </a:rPr>
                <a:t>overweight patients who have short stays!</a:t>
              </a:r>
            </a:p>
          </p:txBody>
        </p:sp>
        <p:sp>
          <p:nvSpPr>
            <p:cNvPr id="70661" name="Right Arrow 6"/>
            <p:cNvSpPr>
              <a:spLocks noChangeArrowheads="1"/>
            </p:cNvSpPr>
            <p:nvPr/>
          </p:nvSpPr>
          <p:spPr bwMode="auto">
            <a:xfrm>
              <a:off x="2303709" y="4769328"/>
              <a:ext cx="1463040" cy="731520"/>
            </a:xfrm>
            <a:prstGeom prst="rightArrow">
              <a:avLst>
                <a:gd name="adj1" fmla="val 50000"/>
                <a:gd name="adj2" fmla="val 74351"/>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solidFill>
                  <a:srgbClr val="1C1C1C"/>
                </a:solidFill>
              </a:endParaRPr>
            </a:p>
          </p:txBody>
        </p:sp>
      </p:grpSp>
      <p:sp>
        <p:nvSpPr>
          <p:cNvPr id="8" name="TextBox 5"/>
          <p:cNvSpPr txBox="1">
            <a:spLocks noChangeArrowheads="1"/>
          </p:cNvSpPr>
          <p:nvPr/>
        </p:nvSpPr>
        <p:spPr bwMode="auto">
          <a:xfrm>
            <a:off x="3733800" y="4724400"/>
            <a:ext cx="5264725" cy="738664"/>
          </a:xfrm>
          <a:prstGeom prst="rect">
            <a:avLst/>
          </a:prstGeom>
          <a:noFill/>
          <a:ln w="9525">
            <a:noFill/>
            <a:miter lim="800000"/>
            <a:headEnd/>
            <a:tailEnd/>
          </a:ln>
        </p:spPr>
        <p:txBody>
          <a:bodyPr wrap="square">
            <a:spAutoFit/>
          </a:bodyPr>
          <a:lstStyle/>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u="sng" dirty="0" smtClean="0">
                <a:solidFill>
                  <a:schemeClr val="bg2"/>
                </a:solidFill>
                <a:latin typeface="Arial"/>
                <a:ea typeface="Times New Roman"/>
              </a:rPr>
              <a:t>Heyland DK</a:t>
            </a:r>
            <a:r>
              <a:rPr lang="en-US" sz="1400" dirty="0" smtClean="0">
                <a:solidFill>
                  <a:schemeClr val="bg2"/>
                </a:solidFill>
                <a:latin typeface="Arial"/>
                <a:ea typeface="Times New Roman"/>
              </a:rPr>
              <a:t>. Critical care nutrition support research: lessons learned from recent trials. </a:t>
            </a:r>
          </a:p>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dirty="0" err="1" smtClean="0">
                <a:solidFill>
                  <a:schemeClr val="bg2"/>
                </a:solidFill>
                <a:latin typeface="Arial"/>
                <a:ea typeface="Times New Roman"/>
              </a:rPr>
              <a:t>Curr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Opin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Clin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Nutr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Metab</a:t>
            </a:r>
            <a:r>
              <a:rPr lang="en-US" sz="1400" dirty="0" smtClean="0">
                <a:solidFill>
                  <a:schemeClr val="bg2"/>
                </a:solidFill>
                <a:latin typeface="Arial"/>
                <a:ea typeface="Times New Roman"/>
              </a:rPr>
              <a:t> Care 2013;16:176-181.</a:t>
            </a:r>
            <a:endParaRPr lang="en-US" sz="2000" dirty="0">
              <a:solidFill>
                <a:schemeClr val="bg2"/>
              </a:solidFill>
              <a:latin typeface="Times New Roman"/>
              <a:ea typeface="Times New Roman"/>
            </a:endParaRP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71200"/>
            <a:ext cx="9144000" cy="1066800"/>
          </a:xfrm>
        </p:spPr>
        <p:txBody>
          <a:bodyPr/>
          <a:lstStyle/>
          <a:p>
            <a:pPr>
              <a:lnSpc>
                <a:spcPct val="85000"/>
              </a:lnSpc>
            </a:pPr>
            <a:r>
              <a:rPr lang="en-US" sz="3400" dirty="0"/>
              <a:t>ICU </a:t>
            </a:r>
            <a:r>
              <a:rPr lang="en-US" sz="3400" dirty="0" smtClean="0"/>
              <a:t>Patients </a:t>
            </a:r>
            <a:r>
              <a:rPr lang="en-US" sz="3400" dirty="0"/>
              <a:t>A</a:t>
            </a:r>
            <a:r>
              <a:rPr lang="en-US" sz="3400" dirty="0" smtClean="0"/>
              <a:t>re </a:t>
            </a:r>
            <a:r>
              <a:rPr lang="en-US" sz="3400" dirty="0"/>
              <a:t>N</a:t>
            </a:r>
            <a:r>
              <a:rPr lang="en-US" sz="3400" dirty="0" smtClean="0"/>
              <a:t>ot </a:t>
            </a:r>
            <a:r>
              <a:rPr lang="en-US" sz="3400" dirty="0"/>
              <a:t>A</a:t>
            </a:r>
            <a:r>
              <a:rPr lang="en-US" sz="3400" dirty="0" smtClean="0"/>
              <a:t>ll </a:t>
            </a:r>
            <a:r>
              <a:rPr lang="en-US" sz="3400" dirty="0"/>
              <a:t>C</a:t>
            </a:r>
            <a:r>
              <a:rPr lang="en-US" sz="3400" dirty="0" smtClean="0"/>
              <a:t>reated </a:t>
            </a:r>
            <a:r>
              <a:rPr lang="en-US" sz="3400" dirty="0"/>
              <a:t>E</a:t>
            </a:r>
            <a:r>
              <a:rPr lang="en-US" sz="3400" dirty="0" smtClean="0"/>
              <a:t>qual</a:t>
            </a:r>
            <a:r>
              <a:rPr lang="en-US" sz="3400" dirty="0"/>
              <a:t>…</a:t>
            </a:r>
            <a:br>
              <a:rPr lang="en-US" sz="3400" dirty="0"/>
            </a:br>
            <a:r>
              <a:rPr lang="en-US" sz="3400" dirty="0" smtClean="0"/>
              <a:t>Should </a:t>
            </a:r>
            <a:r>
              <a:rPr lang="en-US" sz="3400" dirty="0"/>
              <a:t>we expect the impact of nutrition </a:t>
            </a:r>
            <a:r>
              <a:rPr lang="en-US" sz="3400" dirty="0" smtClean="0"/>
              <a:t/>
            </a:r>
            <a:br>
              <a:rPr lang="en-US" sz="3400" dirty="0" smtClean="0"/>
            </a:br>
            <a:r>
              <a:rPr lang="en-US" sz="3400" dirty="0" smtClean="0"/>
              <a:t>therapy </a:t>
            </a:r>
            <a:r>
              <a:rPr lang="en-US" sz="3400" dirty="0"/>
              <a:t>to be the same across all patients?</a:t>
            </a:r>
          </a:p>
        </p:txBody>
      </p:sp>
      <p:pic>
        <p:nvPicPr>
          <p:cNvPr id="72707" name="Picture 5" descr="figures1"/>
          <p:cNvPicPr>
            <a:picLocks noChangeAspect="1" noChangeArrowheads="1"/>
          </p:cNvPicPr>
          <p:nvPr/>
        </p:nvPicPr>
        <p:blipFill>
          <a:blip r:embed="rId4" cstate="print"/>
          <a:srcRect/>
          <a:stretch>
            <a:fillRect/>
          </a:stretch>
        </p:blipFill>
        <p:spPr bwMode="auto">
          <a:xfrm>
            <a:off x="685800" y="1669479"/>
            <a:ext cx="7772400" cy="3845622"/>
          </a:xfrm>
          <a:prstGeom prst="rect">
            <a:avLst/>
          </a:prstGeom>
          <a:solidFill>
            <a:schemeClr val="bg2"/>
          </a:solidFill>
          <a:ln w="6350">
            <a:solidFill>
              <a:srgbClr val="1AA4D5"/>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1b8316fa65942bf89a9a9b9b4c99f9ba03cc9a"/>
  <p:tag name="ISPRING_RESOURCE_FOLDER" val="Q:\Making Nestle Nutrition HEALTHCARE ILS6.1 CDP294\ppt\revised\DrHeyland_cdp294-05_ret(fm)_rev(WT)_rev(JG)_CV(JG)\"/>
  <p:tag name="ISPRING_UUID" val="{FFF67C38-B826-4A34-B540-ACDA7B0BEE5E}"/>
  <p:tag name="ISPRING_SCORM_RATE_QUIZZES" val="0"/>
  <p:tag name="ISPRING_SCORM_PASSING_SCORE" val="100.0000000000"/>
  <p:tag name="GENSWF_OUTPUT_FILE_NAME" val="A Randomized Trial of  Empiric Antibiotics and  In"/>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43921</TotalTime>
  <Words>910</Words>
  <Application>Microsoft Office PowerPoint</Application>
  <PresentationFormat>On-screen Show (4:3)</PresentationFormat>
  <Paragraphs>161</Paragraphs>
  <Slides>25</Slides>
  <Notes>20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Default Design</vt:lpstr>
      <vt:lpstr>Office Theme</vt:lpstr>
      <vt:lpstr>2_Default Design</vt:lpstr>
      <vt:lpstr>Worksheet</vt:lpstr>
      <vt:lpstr>Slide 1</vt:lpstr>
      <vt:lpstr>More (and Earlier) is Better  for High Risk Patients!</vt:lpstr>
      <vt:lpstr>Optimal Amount of Calories for Critically Ill Patients: Depends on how you slice the cake!</vt:lpstr>
      <vt:lpstr>Initial Tropic vs. Full EN  in Patients with Acute Lung Injury </vt:lpstr>
      <vt:lpstr>Initial Tropic vs. Full EN  in Patients with Acute Lung Injury </vt:lpstr>
      <vt:lpstr>Slide 6</vt:lpstr>
      <vt:lpstr>Initial Tropic vs. Full EN  in Patients with Acute Lung Injury </vt:lpstr>
      <vt:lpstr>Trophic vs. Full EN in Critically Ill Patients  with Acute Respiratory Failure</vt:lpstr>
      <vt:lpstr>ICU Patients Are Not All Created Equal… Should we expect the impact of nutrition  therapy to be the same across all patients?</vt:lpstr>
      <vt:lpstr>Failure Rate</vt:lpstr>
      <vt:lpstr>Can we do better?</vt:lpstr>
      <vt:lpstr>The Efficacy of Enhanced Protein-Energy Provision  via the Enteral Route in Critically Ill Patients:  The PEP uP Protocol!</vt:lpstr>
      <vt:lpstr>Change of Nutritional Intake from Baseline  to Follow-up of All the Study Sites (All patients)</vt:lpstr>
      <vt:lpstr>Slide 14</vt:lpstr>
      <vt:lpstr>Slide 15</vt:lpstr>
      <vt:lpstr>Slide 16</vt:lpstr>
      <vt:lpstr>Slide 17</vt:lpstr>
      <vt:lpstr>Slide 18</vt:lpstr>
      <vt:lpstr>Slide 19</vt:lpstr>
      <vt:lpstr>Slide 20</vt:lpstr>
      <vt:lpstr>Slide 21</vt:lpstr>
      <vt:lpstr>Comments from Participating ICUs</vt:lpstr>
      <vt:lpstr>Slide 23</vt:lpstr>
      <vt:lpstr>Slide 24</vt:lpstr>
      <vt:lpstr>Thank you for your attention. Questions?</vt:lpstr>
    </vt:vector>
  </TitlesOfParts>
  <Company>Kingston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Randomized Trial of  Empiric Antibiotics and  Invasive Diagnostic Techniques  in the setting of  Ventilator-Associated Pneumonia</dc:title>
  <dc:creator>Dr. D.K. Heyland</dc:creator>
  <cp:lastModifiedBy>Owner</cp:lastModifiedBy>
  <cp:revision>1203</cp:revision>
  <cp:lastPrinted>2012-09-04T20:47:27Z</cp:lastPrinted>
  <dcterms:created xsi:type="dcterms:W3CDTF">1999-05-13T14:04:42Z</dcterms:created>
  <dcterms:modified xsi:type="dcterms:W3CDTF">2014-05-17T18:39:44Z</dcterms:modified>
</cp:coreProperties>
</file>