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060700" cy="5400675"/>
  <p:notesSz cx="6858000" cy="9144000"/>
  <p:defaultTextStyle>
    <a:defPPr>
      <a:defRPr lang="en-US"/>
    </a:defPPr>
    <a:lvl1pPr marL="0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41722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83443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25165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66887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08608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50330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692051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33773" algn="l" defTabSz="4834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ot Lemieux" initials="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-1794" y="-72"/>
      </p:cViewPr>
      <p:guideLst>
        <p:guide orient="horz" pos="1701"/>
        <p:guide pos="9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3" y="1677710"/>
            <a:ext cx="2601595" cy="11576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105" y="3060382"/>
            <a:ext cx="2142490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1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5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6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8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9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33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32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47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858" y="170022"/>
            <a:ext cx="230615" cy="36292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12" y="170022"/>
            <a:ext cx="640834" cy="36292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518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4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74" y="3470434"/>
            <a:ext cx="2601595" cy="1072634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74" y="2289037"/>
            <a:ext cx="2601595" cy="1181397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4172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8344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2516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6688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20860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5033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9205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93377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391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11" y="992624"/>
            <a:ext cx="435725" cy="2806601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748" y="992624"/>
            <a:ext cx="435725" cy="2806601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44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" y="216277"/>
            <a:ext cx="2754630" cy="9001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35" y="1208901"/>
            <a:ext cx="1352341" cy="503813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1722" indent="0">
              <a:buNone/>
              <a:defRPr sz="1100" b="1"/>
            </a:lvl2pPr>
            <a:lvl3pPr marL="483443" indent="0">
              <a:buNone/>
              <a:defRPr sz="1000" b="1"/>
            </a:lvl3pPr>
            <a:lvl4pPr marL="725165" indent="0">
              <a:buNone/>
              <a:defRPr sz="800" b="1"/>
            </a:lvl4pPr>
            <a:lvl5pPr marL="966887" indent="0">
              <a:buNone/>
              <a:defRPr sz="800" b="1"/>
            </a:lvl5pPr>
            <a:lvl6pPr marL="1208608" indent="0">
              <a:buNone/>
              <a:defRPr sz="800" b="1"/>
            </a:lvl6pPr>
            <a:lvl7pPr marL="1450330" indent="0">
              <a:buNone/>
              <a:defRPr sz="800" b="1"/>
            </a:lvl7pPr>
            <a:lvl8pPr marL="1692051" indent="0">
              <a:buNone/>
              <a:defRPr sz="800" b="1"/>
            </a:lvl8pPr>
            <a:lvl9pPr marL="1933773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35" y="1712714"/>
            <a:ext cx="1352341" cy="3111639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793" y="1208901"/>
            <a:ext cx="1352872" cy="503813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1722" indent="0">
              <a:buNone/>
              <a:defRPr sz="1100" b="1"/>
            </a:lvl2pPr>
            <a:lvl3pPr marL="483443" indent="0">
              <a:buNone/>
              <a:defRPr sz="1000" b="1"/>
            </a:lvl3pPr>
            <a:lvl4pPr marL="725165" indent="0">
              <a:buNone/>
              <a:defRPr sz="800" b="1"/>
            </a:lvl4pPr>
            <a:lvl5pPr marL="966887" indent="0">
              <a:buNone/>
              <a:defRPr sz="800" b="1"/>
            </a:lvl5pPr>
            <a:lvl6pPr marL="1208608" indent="0">
              <a:buNone/>
              <a:defRPr sz="800" b="1"/>
            </a:lvl6pPr>
            <a:lvl7pPr marL="1450330" indent="0">
              <a:buNone/>
              <a:defRPr sz="800" b="1"/>
            </a:lvl7pPr>
            <a:lvl8pPr marL="1692051" indent="0">
              <a:buNone/>
              <a:defRPr sz="800" b="1"/>
            </a:lvl8pPr>
            <a:lvl9pPr marL="1933773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793" y="1712714"/>
            <a:ext cx="1352872" cy="3111639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171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714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14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" y="215027"/>
            <a:ext cx="1006949" cy="915114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649" y="215028"/>
            <a:ext cx="1711016" cy="460932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035" y="1130142"/>
            <a:ext cx="1006949" cy="3694212"/>
          </a:xfrm>
        </p:spPr>
        <p:txBody>
          <a:bodyPr/>
          <a:lstStyle>
            <a:lvl1pPr marL="0" indent="0">
              <a:buNone/>
              <a:defRPr sz="700"/>
            </a:lvl1pPr>
            <a:lvl2pPr marL="241722" indent="0">
              <a:buNone/>
              <a:defRPr sz="600"/>
            </a:lvl2pPr>
            <a:lvl3pPr marL="483443" indent="0">
              <a:buNone/>
              <a:defRPr sz="500"/>
            </a:lvl3pPr>
            <a:lvl4pPr marL="725165" indent="0">
              <a:buNone/>
              <a:defRPr sz="500"/>
            </a:lvl4pPr>
            <a:lvl5pPr marL="966887" indent="0">
              <a:buNone/>
              <a:defRPr sz="500"/>
            </a:lvl5pPr>
            <a:lvl6pPr marL="1208608" indent="0">
              <a:buNone/>
              <a:defRPr sz="500"/>
            </a:lvl6pPr>
            <a:lvl7pPr marL="1450330" indent="0">
              <a:buNone/>
              <a:defRPr sz="500"/>
            </a:lvl7pPr>
            <a:lvl8pPr marL="1692051" indent="0">
              <a:buNone/>
              <a:defRPr sz="500"/>
            </a:lvl8pPr>
            <a:lvl9pPr marL="193377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70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19" y="3780473"/>
            <a:ext cx="1836420" cy="44630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9919" y="482560"/>
            <a:ext cx="1836420" cy="3240405"/>
          </a:xfrm>
        </p:spPr>
        <p:txBody>
          <a:bodyPr/>
          <a:lstStyle>
            <a:lvl1pPr marL="0" indent="0">
              <a:buNone/>
              <a:defRPr sz="1700"/>
            </a:lvl1pPr>
            <a:lvl2pPr marL="241722" indent="0">
              <a:buNone/>
              <a:defRPr sz="1500"/>
            </a:lvl2pPr>
            <a:lvl3pPr marL="483443" indent="0">
              <a:buNone/>
              <a:defRPr sz="1300"/>
            </a:lvl3pPr>
            <a:lvl4pPr marL="725165" indent="0">
              <a:buNone/>
              <a:defRPr sz="1100"/>
            </a:lvl4pPr>
            <a:lvl5pPr marL="966887" indent="0">
              <a:buNone/>
              <a:defRPr sz="1100"/>
            </a:lvl5pPr>
            <a:lvl6pPr marL="1208608" indent="0">
              <a:buNone/>
              <a:defRPr sz="1100"/>
            </a:lvl6pPr>
            <a:lvl7pPr marL="1450330" indent="0">
              <a:buNone/>
              <a:defRPr sz="1100"/>
            </a:lvl7pPr>
            <a:lvl8pPr marL="1692051" indent="0">
              <a:buNone/>
              <a:defRPr sz="1100"/>
            </a:lvl8pPr>
            <a:lvl9pPr marL="1933773" indent="0">
              <a:buNone/>
              <a:defRPr sz="1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19" y="4226779"/>
            <a:ext cx="1836420" cy="633829"/>
          </a:xfrm>
        </p:spPr>
        <p:txBody>
          <a:bodyPr/>
          <a:lstStyle>
            <a:lvl1pPr marL="0" indent="0">
              <a:buNone/>
              <a:defRPr sz="700"/>
            </a:lvl1pPr>
            <a:lvl2pPr marL="241722" indent="0">
              <a:buNone/>
              <a:defRPr sz="600"/>
            </a:lvl2pPr>
            <a:lvl3pPr marL="483443" indent="0">
              <a:buNone/>
              <a:defRPr sz="500"/>
            </a:lvl3pPr>
            <a:lvl4pPr marL="725165" indent="0">
              <a:buNone/>
              <a:defRPr sz="500"/>
            </a:lvl4pPr>
            <a:lvl5pPr marL="966887" indent="0">
              <a:buNone/>
              <a:defRPr sz="500"/>
            </a:lvl5pPr>
            <a:lvl6pPr marL="1208608" indent="0">
              <a:buNone/>
              <a:defRPr sz="500"/>
            </a:lvl6pPr>
            <a:lvl7pPr marL="1450330" indent="0">
              <a:buNone/>
              <a:defRPr sz="500"/>
            </a:lvl7pPr>
            <a:lvl8pPr marL="1692051" indent="0">
              <a:buNone/>
              <a:defRPr sz="500"/>
            </a:lvl8pPr>
            <a:lvl9pPr marL="193377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734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035" y="216277"/>
            <a:ext cx="2754630" cy="900113"/>
          </a:xfrm>
          <a:prstGeom prst="rect">
            <a:avLst/>
          </a:prstGeom>
        </p:spPr>
        <p:txBody>
          <a:bodyPr vert="horz" lIns="48344" tIns="24172" rIns="48344" bIns="2417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35" y="1260158"/>
            <a:ext cx="2754630" cy="3564196"/>
          </a:xfrm>
          <a:prstGeom prst="rect">
            <a:avLst/>
          </a:prstGeom>
        </p:spPr>
        <p:txBody>
          <a:bodyPr vert="horz" lIns="48344" tIns="24172" rIns="48344" bIns="24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035" y="5005626"/>
            <a:ext cx="714163" cy="287536"/>
          </a:xfrm>
          <a:prstGeom prst="rect">
            <a:avLst/>
          </a:prstGeom>
        </p:spPr>
        <p:txBody>
          <a:bodyPr vert="horz" lIns="48344" tIns="24172" rIns="48344" bIns="2417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B6C79-88EF-4CA2-B388-AD7EA66AB1A9}" type="datetimeFigureOut">
              <a:rPr lang="en-CA" smtClean="0"/>
              <a:t>2017/12/12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5739" y="5005626"/>
            <a:ext cx="969222" cy="287536"/>
          </a:xfrm>
          <a:prstGeom prst="rect">
            <a:avLst/>
          </a:prstGeom>
        </p:spPr>
        <p:txBody>
          <a:bodyPr vert="horz" lIns="48344" tIns="24172" rIns="48344" bIns="2417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3502" y="5005626"/>
            <a:ext cx="714163" cy="287536"/>
          </a:xfrm>
          <a:prstGeom prst="rect">
            <a:avLst/>
          </a:prstGeom>
        </p:spPr>
        <p:txBody>
          <a:bodyPr vert="horz" lIns="48344" tIns="24172" rIns="48344" bIns="2417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09B7D-F369-4146-B4B4-8F944903072E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37" r="28387" b="20883"/>
          <a:stretch/>
        </p:blipFill>
        <p:spPr>
          <a:xfrm>
            <a:off x="0" y="2348073"/>
            <a:ext cx="3060700" cy="30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7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3443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291" indent="-181291" algn="l" defTabSz="48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92798" indent="-151076" algn="l" defTabSz="48344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4304" indent="-120861" algn="l" defTabSz="48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46026" indent="-120861" algn="l" defTabSz="483443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747" indent="-120861" algn="l" defTabSz="483443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29469" indent="-120861" algn="l" defTabSz="48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571191" indent="-120861" algn="l" defTabSz="48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12912" indent="-120861" algn="l" defTabSz="48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4634" indent="-120861" algn="l" defTabSz="483443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1722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83443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25165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66887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08608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50330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2051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33773" algn="l" defTabSz="48344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or@queensu.c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4" r="23605"/>
          <a:stretch/>
        </p:blipFill>
        <p:spPr>
          <a:xfrm>
            <a:off x="145708" y="118162"/>
            <a:ext cx="661473" cy="6873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6254" y="36041"/>
            <a:ext cx="230425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b="1" dirty="0" smtClean="0"/>
              <a:t>El </a:t>
            </a:r>
            <a:r>
              <a:rPr lang="es-MX" sz="1050" b="1" dirty="0" smtClean="0"/>
              <a:t>Efecto </a:t>
            </a:r>
            <a:r>
              <a:rPr lang="es-MX" sz="1050" b="1" dirty="0" smtClean="0"/>
              <a:t>de una Alta </a:t>
            </a:r>
            <a:r>
              <a:rPr lang="es-MX" sz="1050" b="1" dirty="0"/>
              <a:t>D</a:t>
            </a:r>
            <a:r>
              <a:rPr lang="es-MX" sz="1050" b="1" dirty="0" smtClean="0"/>
              <a:t>osis de Proteína en Pacientes Críticamente Enfermos:</a:t>
            </a:r>
            <a:br>
              <a:rPr lang="es-MX" sz="1050" b="1" dirty="0" smtClean="0"/>
            </a:br>
            <a:r>
              <a:rPr lang="en-US" sz="900" dirty="0" smtClean="0"/>
              <a:t>Un </a:t>
            </a:r>
            <a:r>
              <a:rPr lang="es-MX" sz="900" dirty="0" smtClean="0"/>
              <a:t>Estudio </a:t>
            </a:r>
            <a:r>
              <a:rPr lang="es-MX" sz="900" dirty="0" err="1" smtClean="0"/>
              <a:t>Multicentrico</a:t>
            </a:r>
            <a:r>
              <a:rPr lang="es-MX" sz="900" dirty="0" smtClean="0"/>
              <a:t> Aleatorizado Basado en Registros</a:t>
            </a:r>
            <a:endParaRPr lang="es-MX" sz="900" dirty="0"/>
          </a:p>
        </p:txBody>
      </p:sp>
      <p:sp>
        <p:nvSpPr>
          <p:cNvPr id="7" name="Rectangle 6"/>
          <p:cNvSpPr/>
          <p:nvPr/>
        </p:nvSpPr>
        <p:spPr>
          <a:xfrm>
            <a:off x="162198" y="1188169"/>
            <a:ext cx="2880320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b="1" dirty="0" smtClean="0"/>
              <a:t>Línea temporal: </a:t>
            </a:r>
            <a:r>
              <a:rPr lang="es-MX" sz="1050" dirty="0" smtClean="0"/>
              <a:t>pacientes deben de ser tamizados y aleatorizados entre las primeas 96 horas de ser ingresados a la UCI.</a:t>
            </a:r>
            <a:endParaRPr lang="es-MX" sz="1050" b="1" dirty="0" smtClean="0"/>
          </a:p>
          <a:p>
            <a:endParaRPr lang="es-MX" sz="700" b="1" dirty="0" smtClean="0"/>
          </a:p>
          <a:p>
            <a:r>
              <a:rPr lang="es-MX" sz="1100" b="1" dirty="0" smtClean="0"/>
              <a:t>Criterios de Inclusión</a:t>
            </a:r>
          </a:p>
          <a:p>
            <a:r>
              <a:rPr lang="es-MX" sz="1100" i="1" dirty="0" smtClean="0"/>
              <a:t>Los pacientes deben cumplir con todos los criterios de inclusión del estudio.</a:t>
            </a:r>
          </a:p>
          <a:p>
            <a:endParaRPr lang="es-MX" sz="700" i="1" dirty="0" smtClean="0"/>
          </a:p>
          <a:p>
            <a:pPr marL="180975" lvl="0" indent="-180975">
              <a:spcAft>
                <a:spcPts val="300"/>
              </a:spcAft>
              <a:buAutoNum type="arabicParenR"/>
            </a:pPr>
            <a:r>
              <a:rPr lang="es-MX" sz="1100" dirty="0" smtClean="0"/>
              <a:t>Pacientes adultos </a:t>
            </a:r>
            <a:r>
              <a:rPr lang="es-MX" sz="1100" u="sng" dirty="0" smtClean="0"/>
              <a:t>&gt;</a:t>
            </a:r>
            <a:r>
              <a:rPr lang="es-MX" sz="1100" dirty="0" smtClean="0"/>
              <a:t>18 años </a:t>
            </a:r>
            <a:endParaRPr lang="es-MX" sz="700" dirty="0" smtClean="0"/>
          </a:p>
          <a:p>
            <a:pPr lvl="0">
              <a:spcAft>
                <a:spcPts val="300"/>
              </a:spcAft>
            </a:pPr>
            <a:r>
              <a:rPr lang="es-MX" sz="1100" dirty="0" smtClean="0"/>
              <a:t>2) Tener </a:t>
            </a:r>
            <a:r>
              <a:rPr lang="es-MX" sz="1100" u="sng" dirty="0" smtClean="0"/>
              <a:t>&gt;</a:t>
            </a:r>
            <a:r>
              <a:rPr lang="es-MX" sz="1100" dirty="0" smtClean="0"/>
              <a:t>1 de los siguientes factores de riesgo</a:t>
            </a:r>
          </a:p>
          <a:p>
            <a:pPr marL="361950" lvl="1" indent="-180975">
              <a:spcAft>
                <a:spcPts val="300"/>
              </a:spcAft>
              <a:buAutoNum type="alphaLcParenR"/>
            </a:pPr>
            <a:r>
              <a:rPr lang="es-MX" sz="1100" dirty="0" smtClean="0"/>
              <a:t>Bajo (</a:t>
            </a:r>
            <a:r>
              <a:rPr lang="es-MX" sz="1100" u="sng" dirty="0" smtClean="0"/>
              <a:t>&lt;</a:t>
            </a:r>
            <a:r>
              <a:rPr lang="es-MX" sz="1100" dirty="0" smtClean="0"/>
              <a:t>25) o alto  IMC (</a:t>
            </a:r>
            <a:r>
              <a:rPr lang="es-MX" sz="1100" u="sng" dirty="0" smtClean="0"/>
              <a:t>&gt;</a:t>
            </a:r>
            <a:r>
              <a:rPr lang="es-MX" sz="1100" dirty="0" smtClean="0"/>
              <a:t>35)</a:t>
            </a:r>
          </a:p>
          <a:p>
            <a:pPr marL="361950" lvl="1" indent="-180975">
              <a:spcAft>
                <a:spcPts val="300"/>
              </a:spcAft>
              <a:buAutoNum type="alphaLcParenR"/>
            </a:pPr>
            <a:r>
              <a:rPr lang="es-MX" sz="1100" dirty="0" smtClean="0"/>
              <a:t>Desnutrición de moderada a severa (según la definición local)</a:t>
            </a:r>
          </a:p>
          <a:p>
            <a:pPr marL="361950" lvl="1" indent="-180975">
              <a:spcAft>
                <a:spcPts val="300"/>
              </a:spcAft>
              <a:buAutoNum type="alphaLcParenR"/>
            </a:pPr>
            <a:r>
              <a:rPr lang="es-MX" sz="1100" dirty="0" smtClean="0"/>
              <a:t>Fragilidad (Escala clínica de fragilidad </a:t>
            </a:r>
            <a:r>
              <a:rPr lang="es-MX" sz="1100" u="sng" dirty="0" smtClean="0"/>
              <a:t>&gt;</a:t>
            </a:r>
            <a:r>
              <a:rPr lang="es-MX" sz="1100" dirty="0" smtClean="0"/>
              <a:t>5, obtenida de algún familiar)</a:t>
            </a:r>
          </a:p>
          <a:p>
            <a:pPr marL="361950" lvl="1" indent="-180975">
              <a:spcAft>
                <a:spcPts val="300"/>
              </a:spcAft>
              <a:buAutoNum type="alphaLcParenR"/>
            </a:pPr>
            <a:r>
              <a:rPr lang="es-MX" sz="1100" dirty="0" err="1" smtClean="0"/>
              <a:t>Sarcopenia</a:t>
            </a:r>
            <a:r>
              <a:rPr lang="es-MX" sz="1100" dirty="0" smtClean="0"/>
              <a:t> (SARC-F puntaje </a:t>
            </a:r>
            <a:r>
              <a:rPr lang="es-MX" sz="1100" u="sng" dirty="0" smtClean="0"/>
              <a:t>&gt;</a:t>
            </a:r>
            <a:r>
              <a:rPr lang="es-MX" sz="1100" dirty="0" smtClean="0"/>
              <a:t>4, </a:t>
            </a:r>
            <a:r>
              <a:rPr lang="es-MX" sz="1100" dirty="0"/>
              <a:t>obtenida de algún </a:t>
            </a:r>
            <a:r>
              <a:rPr lang="es-MX" sz="1100" dirty="0" smtClean="0"/>
              <a:t>familiar)</a:t>
            </a:r>
          </a:p>
          <a:p>
            <a:pPr marL="361950" lvl="1" indent="-180975">
              <a:spcAft>
                <a:spcPts val="300"/>
              </a:spcAft>
              <a:buAutoNum type="alphaLcParenR"/>
            </a:pPr>
            <a:r>
              <a:rPr lang="es-MX" sz="1100" dirty="0" smtClean="0"/>
              <a:t>Desde el punto de tamizaje, la duración proyectada de la ventilación mecánica &gt; 4 días. </a:t>
            </a:r>
          </a:p>
          <a:p>
            <a:pPr marL="180975" lvl="1">
              <a:spcAft>
                <a:spcPts val="300"/>
              </a:spcAft>
            </a:pPr>
            <a:endParaRPr lang="es-MX" sz="700" dirty="0" smtClean="0"/>
          </a:p>
          <a:p>
            <a:pPr lvl="0">
              <a:spcAft>
                <a:spcPts val="300"/>
              </a:spcAft>
            </a:pPr>
            <a:r>
              <a:rPr lang="es-MX" sz="1100" dirty="0" smtClean="0"/>
              <a:t>3) Se espera permanezca mecánicamente ventilado por 48 horas adicionales desde el tamizaje.</a:t>
            </a:r>
            <a:endParaRPr lang="es-MX" sz="1100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422" y="5160084"/>
            <a:ext cx="936104" cy="24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3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4" r="23605"/>
          <a:stretch/>
        </p:blipFill>
        <p:spPr>
          <a:xfrm>
            <a:off x="197758" y="108049"/>
            <a:ext cx="684519" cy="711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0190" y="972145"/>
            <a:ext cx="280831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b="1" dirty="0" smtClean="0"/>
              <a:t>Criterios de Exclusión </a:t>
            </a:r>
          </a:p>
          <a:p>
            <a:pPr marL="180975" lvl="0" indent="-180975">
              <a:spcAft>
                <a:spcPts val="300"/>
              </a:spcAft>
              <a:buAutoNum type="arabicParenR"/>
            </a:pPr>
            <a:r>
              <a:rPr lang="es-MX" sz="1100" dirty="0" smtClean="0"/>
              <a:t>&gt;96 horas continuas en ventilación mecánica antes de su tamizaje.</a:t>
            </a:r>
          </a:p>
          <a:p>
            <a:pPr marL="180975" lvl="0" indent="-180975">
              <a:spcAft>
                <a:spcPts val="300"/>
              </a:spcAft>
              <a:buAutoNum type="arabicParenR"/>
            </a:pPr>
            <a:r>
              <a:rPr lang="es-MX" sz="1100" dirty="0" smtClean="0"/>
              <a:t>Se espera muera o se le suspenda los tratamientos vitales entre los 7 días desde su tamizaje (moribundo).</a:t>
            </a:r>
          </a:p>
          <a:p>
            <a:pPr marL="180975" indent="-180975">
              <a:spcAft>
                <a:spcPts val="300"/>
              </a:spcAft>
              <a:buFontTx/>
              <a:buAutoNum type="arabicParenR"/>
            </a:pPr>
            <a:r>
              <a:rPr lang="es-MX" sz="1100" dirty="0" smtClean="0"/>
              <a:t>Embarazo.</a:t>
            </a:r>
          </a:p>
          <a:p>
            <a:pPr marL="180975" indent="-180975">
              <a:spcAft>
                <a:spcPts val="300"/>
              </a:spcAft>
              <a:buFontTx/>
              <a:buAutoNum type="arabicParenR"/>
            </a:pPr>
            <a:r>
              <a:rPr lang="es-MX" sz="1100" dirty="0" smtClean="0"/>
              <a:t>El medico responsable siente que el paciente requiere mas o menor proteína</a:t>
            </a:r>
          </a:p>
          <a:p>
            <a:pPr marL="180975" indent="-180975">
              <a:spcAft>
                <a:spcPts val="300"/>
              </a:spcAft>
              <a:buFontTx/>
              <a:buAutoNum type="arabicParenR"/>
            </a:pPr>
            <a:r>
              <a:rPr lang="es-MX" sz="1100" dirty="0" smtClean="0"/>
              <a:t>El paciente requiere únicamente nutrición parenteral y el sitio no cuenta con productos para alcanzar la dosis del grupo alto en proteína. </a:t>
            </a:r>
            <a:endParaRPr lang="es-MX" sz="1100" dirty="0"/>
          </a:p>
        </p:txBody>
      </p:sp>
      <p:sp>
        <p:nvSpPr>
          <p:cNvPr id="8" name="Rectangle 7"/>
          <p:cNvSpPr/>
          <p:nvPr/>
        </p:nvSpPr>
        <p:spPr>
          <a:xfrm>
            <a:off x="166445" y="3322608"/>
            <a:ext cx="280831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b="1" dirty="0" smtClean="0"/>
              <a:t>Aleatorización de pacientes</a:t>
            </a:r>
          </a:p>
          <a:p>
            <a:endParaRPr lang="es-MX" sz="9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es-MX" sz="900" dirty="0" smtClean="0"/>
              <a:t>Todos los pacientes aleatorizados que cumplan todos los criterios de inclusión deben ser registrados en </a:t>
            </a:r>
            <a:r>
              <a:rPr lang="es-MX" sz="900" dirty="0" err="1" smtClean="0"/>
              <a:t>REDCap</a:t>
            </a:r>
            <a:r>
              <a:rPr lang="es-MX" sz="900" dirty="0" smtClean="0"/>
              <a:t>, aun que cumplan criterios de exclusión.</a:t>
            </a:r>
          </a:p>
          <a:p>
            <a:endParaRPr lang="es-MX" sz="9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MX" sz="900" dirty="0" smtClean="0"/>
              <a:t>Todos la información recolectada de pacientes aleatorizados será registrada en </a:t>
            </a:r>
            <a:r>
              <a:rPr lang="es-MX" sz="900" dirty="0" err="1" smtClean="0"/>
              <a:t>REDCap</a:t>
            </a:r>
            <a:r>
              <a:rPr lang="es-MX" sz="9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endParaRPr lang="es-MX" sz="900" dirty="0" smtClean="0"/>
          </a:p>
          <a:p>
            <a:pPr marL="171450" indent="-171450">
              <a:buFont typeface="Arial" pitchFamily="34" charset="0"/>
              <a:buChar char="•"/>
            </a:pPr>
            <a:endParaRPr lang="es-MX" sz="900" dirty="0"/>
          </a:p>
          <a:p>
            <a:r>
              <a:rPr lang="es-MX" sz="900" b="1" dirty="0" smtClean="0"/>
              <a:t>Contacta a Alfonso Ortiz (</a:t>
            </a:r>
            <a:r>
              <a:rPr lang="es-MX" sz="900" b="1" dirty="0" smtClean="0">
                <a:hlinkClick r:id="rId3"/>
              </a:rPr>
              <a:t>laor@queensu.ca</a:t>
            </a:r>
            <a:r>
              <a:rPr lang="es-MX" sz="900" b="1" dirty="0" smtClean="0"/>
              <a:t>) si tienes preguntas.</a:t>
            </a:r>
          </a:p>
          <a:p>
            <a:endParaRPr lang="es-MX" sz="900" dirty="0" smtClean="0"/>
          </a:p>
          <a:p>
            <a:endParaRPr lang="es-MX" sz="900" b="1" dirty="0"/>
          </a:p>
          <a:p>
            <a:endParaRPr lang="es-MX" sz="900" b="1" dirty="0" smtClean="0"/>
          </a:p>
          <a:p>
            <a:endParaRPr lang="es-MX" sz="900" b="1" dirty="0"/>
          </a:p>
          <a:p>
            <a:endParaRPr lang="es-MX" sz="900" b="1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90190" y="3544257"/>
            <a:ext cx="2880320" cy="1532344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422" y="5160084"/>
            <a:ext cx="936104" cy="2405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66254" y="36041"/>
            <a:ext cx="230425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b="1" dirty="0"/>
              <a:t>El Efecto de una Alta Dosis de Proteína en Pacientes Críticamente Enfermos:</a:t>
            </a:r>
            <a:br>
              <a:rPr lang="es-MX" sz="1050" b="1" dirty="0"/>
            </a:br>
            <a:r>
              <a:rPr lang="en-US" sz="900" dirty="0"/>
              <a:t>Un </a:t>
            </a:r>
            <a:r>
              <a:rPr lang="es-MX" sz="900" dirty="0"/>
              <a:t>Estudio </a:t>
            </a:r>
            <a:r>
              <a:rPr lang="es-MX" sz="900" dirty="0" err="1"/>
              <a:t>Multicentrico</a:t>
            </a:r>
            <a:r>
              <a:rPr lang="es-MX" sz="900" dirty="0"/>
              <a:t> Aleatorizado Basado en Registros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423926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281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Margot Lemieux</dc:creator>
  <cp:lastModifiedBy>Ortiz Reyes, Luis Alfonso</cp:lastModifiedBy>
  <cp:revision>13</cp:revision>
  <dcterms:created xsi:type="dcterms:W3CDTF">2017-04-05T16:53:58Z</dcterms:created>
  <dcterms:modified xsi:type="dcterms:W3CDTF">2017-12-12T20:46:28Z</dcterms:modified>
</cp:coreProperties>
</file>